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12192000"/>
  <p:embeddedFontLst>
    <p:embeddedFont>
      <p:font typeface="MiSans" panose="020B0604020202020204" charset="-122"/>
      <p:regular r:id="rId21"/>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9" d="100"/>
          <a:sy n="79" d="100"/>
        </p:scale>
        <p:origin x="5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20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0-d2nf84h8bjvh7rlj0950.jpg"/>
          <p:cNvPicPr>
            <a:picLocks noChangeAspect="1"/>
          </p:cNvPicPr>
          <p:nvPr/>
        </p:nvPicPr>
        <p:blipFill>
          <a:blip r:embed="rId3"/>
          <a:srcRect b="17387"/>
          <a:stretch/>
        </p:blipFill>
        <p:spPr>
          <a:xfrm>
            <a:off x="0" y="1131570"/>
            <a:ext cx="12193270" cy="5726430"/>
          </a:xfrm>
          <a:prstGeom prst="rect">
            <a:avLst/>
          </a:prstGeom>
        </p:spPr>
      </p:pic>
      <p:sp>
        <p:nvSpPr>
          <p:cNvPr id="5" name="Text 2"/>
          <p:cNvSpPr/>
          <p:nvPr/>
        </p:nvSpPr>
        <p:spPr>
          <a:xfrm>
            <a:off x="1515745" y="2106295"/>
            <a:ext cx="9159875" cy="3950295"/>
          </a:xfrm>
          <a:prstGeom prst="rect">
            <a:avLst/>
          </a:prstGeom>
          <a:noFill/>
          <a:ln/>
        </p:spPr>
        <p:txBody>
          <a:bodyPr wrap="square" lIns="0" tIns="0" rIns="0" bIns="0" rtlCol="0" anchor="t">
            <a:spAutoFit/>
          </a:bodyPr>
          <a:lstStyle/>
          <a:p>
            <a:pPr algn="ctr">
              <a:lnSpc>
                <a:spcPct val="120000"/>
              </a:lnSpc>
            </a:pPr>
            <a:r>
              <a:rPr lang="en-US" sz="5400" dirty="0">
                <a:solidFill>
                  <a:srgbClr val="FFFFFF"/>
                </a:solidFill>
                <a:latin typeface="MiSans" pitchFamily="34" charset="0"/>
                <a:ea typeface="MiSans" pitchFamily="34" charset="-122"/>
                <a:cs typeface="MiSans" pitchFamily="34" charset="-120"/>
              </a:rPr>
              <a:t>CON-SIENSIA: Datos, Inteligencia y la Transformación de la Industria Alimentaria</a:t>
            </a:r>
            <a:endParaRPr lang="en-US" sz="1600" dirty="0"/>
          </a:p>
        </p:txBody>
      </p:sp>
      <p:sp>
        <p:nvSpPr>
          <p:cNvPr id="6" name="Text 3"/>
          <p:cNvSpPr/>
          <p:nvPr/>
        </p:nvSpPr>
        <p:spPr>
          <a:xfrm>
            <a:off x="4415155" y="5953760"/>
            <a:ext cx="1902460" cy="241895"/>
          </a:xfrm>
          <a:prstGeom prst="rect">
            <a:avLst/>
          </a:prstGeom>
          <a:noFill/>
          <a:ln/>
        </p:spPr>
        <p:txBody>
          <a:bodyPr wrap="square" lIns="0" tIns="0" rIns="0" bIns="0" rtlCol="0" anchor="t">
            <a:spAutoFit/>
          </a:bodyPr>
          <a:lstStyle/>
          <a:p>
            <a:pPr>
              <a:lnSpc>
                <a:spcPct val="100000"/>
              </a:lnSpc>
            </a:pPr>
            <a:r>
              <a:rPr lang="en-US" sz="1400" dirty="0">
                <a:solidFill>
                  <a:srgbClr val="FFFFFF"/>
                </a:solidFill>
                <a:latin typeface="MiSans" pitchFamily="34" charset="0"/>
                <a:ea typeface="MiSans" pitchFamily="34" charset="-122"/>
                <a:cs typeface="MiSans" pitchFamily="34" charset="-120"/>
              </a:rPr>
              <a:t>Kimi AI</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rot="5400000">
            <a:off x="-1348105" y="100965"/>
            <a:ext cx="6858000" cy="6656070"/>
          </a:xfrm>
          <a:prstGeom prst="round2SameRect">
            <a:avLst>
              <a:gd name="adj1" fmla="val 50000"/>
              <a:gd name="adj2" fmla="val 0"/>
            </a:avLst>
          </a:prstGeom>
          <a:gradFill flip="none" rotWithShape="1">
            <a:gsLst>
              <a:gs pos="0">
                <a:srgbClr val="28A4DE">
                  <a:alpha val="9000"/>
                </a:srgbClr>
              </a:gs>
              <a:gs pos="54000">
                <a:srgbClr val="28A4DE">
                  <a:alpha val="9000"/>
                </a:srgbClr>
              </a:gs>
              <a:gs pos="100000">
                <a:srgbClr val="232322">
                  <a:alpha val="0"/>
                </a:srgbClr>
              </a:gs>
            </a:gsLst>
            <a:lin ang="13500000" scaled="1"/>
          </a:gradFill>
          <a:ln/>
        </p:spPr>
        <p:txBody>
          <a:bodyPr/>
          <a:lstStyle/>
          <a:p>
            <a:endParaRPr lang="es-CO"/>
          </a:p>
        </p:txBody>
      </p:sp>
      <p:sp>
        <p:nvSpPr>
          <p:cNvPr id="3" name="Text 1"/>
          <p:cNvSpPr/>
          <p:nvPr/>
        </p:nvSpPr>
        <p:spPr>
          <a:xfrm rot="5400000">
            <a:off x="-1348105" y="100965"/>
            <a:ext cx="6858000" cy="665607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g.png"/>
          <p:cNvPicPr>
            <a:picLocks noChangeAspect="1"/>
          </p:cNvPicPr>
          <p:nvPr/>
        </p:nvPicPr>
        <p:blipFill>
          <a:blip r:embed="rId3">
            <a:alphaModFix amt="20000"/>
          </a:blip>
          <a:stretch>
            <a:fillRect/>
          </a:stretch>
        </p:blipFill>
        <p:spPr>
          <a:xfrm>
            <a:off x="0" y="13335"/>
            <a:ext cx="5393055" cy="6858000"/>
          </a:xfrm>
          <a:prstGeom prst="rect">
            <a:avLst/>
          </a:prstGeom>
        </p:spPr>
      </p:pic>
      <p:sp>
        <p:nvSpPr>
          <p:cNvPr id="5" name="Text 2"/>
          <p:cNvSpPr/>
          <p:nvPr/>
        </p:nvSpPr>
        <p:spPr>
          <a:xfrm>
            <a:off x="338455" y="2871470"/>
            <a:ext cx="5575300" cy="911225"/>
          </a:xfrm>
          <a:prstGeom prst="rect">
            <a:avLst/>
          </a:prstGeom>
          <a:noFill/>
          <a:ln/>
        </p:spPr>
        <p:txBody>
          <a:bodyPr wrap="square" lIns="45720" tIns="45720" rIns="4572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PuLP: Optimización Matemática para la Nutrición Perfecta</a:t>
            </a:r>
            <a:endParaRPr lang="en-US" sz="1600" dirty="0"/>
          </a:p>
        </p:txBody>
      </p:sp>
      <p:sp>
        <p:nvSpPr>
          <p:cNvPr id="6" name="Text 3"/>
          <p:cNvSpPr/>
          <p:nvPr/>
        </p:nvSpPr>
        <p:spPr>
          <a:xfrm>
            <a:off x="5371465" y="715010"/>
            <a:ext cx="591693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PuLP</a:t>
            </a:r>
            <a:endParaRPr lang="en-US" sz="1600" dirty="0"/>
          </a:p>
        </p:txBody>
      </p:sp>
      <p:sp>
        <p:nvSpPr>
          <p:cNvPr id="7" name="Text 4"/>
          <p:cNvSpPr/>
          <p:nvPr/>
        </p:nvSpPr>
        <p:spPr>
          <a:xfrm>
            <a:off x="5372100" y="1125220"/>
            <a:ext cx="5905500" cy="14859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Aplicamos PuLP, una biblioteca de optimización matemática, para resolver el problema de formulación nutricional. Construimos restricciones basadas en requerimientos de kcal, macronutrientes y sodio.</a:t>
            </a:r>
            <a:endParaRPr lang="en-US" sz="1600" dirty="0"/>
          </a:p>
        </p:txBody>
      </p:sp>
      <p:sp>
        <p:nvSpPr>
          <p:cNvPr id="8" name="Text 5"/>
          <p:cNvSpPr/>
          <p:nvPr/>
        </p:nvSpPr>
        <p:spPr>
          <a:xfrm>
            <a:off x="6096000" y="2703830"/>
            <a:ext cx="591693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Proceso de Optimización</a:t>
            </a:r>
            <a:endParaRPr lang="en-US" sz="1600" dirty="0"/>
          </a:p>
        </p:txBody>
      </p:sp>
      <p:sp>
        <p:nvSpPr>
          <p:cNvPr id="9" name="Text 6"/>
          <p:cNvSpPr/>
          <p:nvPr/>
        </p:nvSpPr>
        <p:spPr>
          <a:xfrm>
            <a:off x="6096000" y="3114040"/>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El algoritmo encuentra la combinación óptima de ingredientes que cumple con los objetivos nutricionales. Transformamos la nutrición de un arte basado en estimaciones a una ciencia exacta mediante ecuaciones matemáticas.</a:t>
            </a:r>
            <a:endParaRPr lang="en-US" sz="1600" dirty="0"/>
          </a:p>
        </p:txBody>
      </p:sp>
      <p:sp>
        <p:nvSpPr>
          <p:cNvPr id="10" name="Text 7"/>
          <p:cNvSpPr/>
          <p:nvPr/>
        </p:nvSpPr>
        <p:spPr>
          <a:xfrm>
            <a:off x="5372100" y="4692015"/>
            <a:ext cx="5916930" cy="459105"/>
          </a:xfrm>
          <a:prstGeom prst="rect">
            <a:avLst/>
          </a:prstGeom>
          <a:noFill/>
          <a:ln/>
        </p:spPr>
        <p:txBody>
          <a:bodyPr wrap="square" lIns="45720" tIns="45720" rIns="45720" bIns="4572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Ventajas</a:t>
            </a:r>
            <a:endParaRPr lang="en-US" sz="1600" dirty="0"/>
          </a:p>
        </p:txBody>
      </p:sp>
      <p:sp>
        <p:nvSpPr>
          <p:cNvPr id="11" name="Text 8"/>
          <p:cNvSpPr/>
          <p:nvPr/>
        </p:nvSpPr>
        <p:spPr>
          <a:xfrm>
            <a:off x="5372100" y="5102225"/>
            <a:ext cx="5905500" cy="148463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Esta solución ofrece precisión, velocidad y flexibilidad. Podemos adaptar rápidamente los planes nutricionales ante cambios en los ingredientes disponibles, mejorando la eficiencia y la calidad de los resultados.</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2-d2nf8518bjvh7rlj09b0.jpeg"/>
          <p:cNvPicPr>
            <a:picLocks noChangeAspect="1"/>
          </p:cNvPicPr>
          <p:nvPr/>
        </p:nvPicPr>
        <p:blipFill>
          <a:blip r:embed="rId3">
            <a:alphaModFix amt="60000"/>
          </a:blip>
          <a:srcRect l="8038" t="12855" b="10906"/>
          <a:stretch/>
        </p:blipFill>
        <p:spPr>
          <a:xfrm>
            <a:off x="0" y="2540"/>
            <a:ext cx="5466080" cy="6855460"/>
          </a:xfrm>
          <a:prstGeom prst="rect">
            <a:avLst/>
          </a:prstGeom>
        </p:spPr>
      </p:pic>
      <p:sp>
        <p:nvSpPr>
          <p:cNvPr id="3" name="Shape 0"/>
          <p:cNvSpPr/>
          <p:nvPr/>
        </p:nvSpPr>
        <p:spPr>
          <a:xfrm>
            <a:off x="-37465" y="-62865"/>
            <a:ext cx="5473700" cy="6913245"/>
          </a:xfrm>
          <a:prstGeom prst="roundRect">
            <a:avLst>
              <a:gd name="adj" fmla="val 0"/>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txBody>
          <a:bodyPr/>
          <a:lstStyle/>
          <a:p>
            <a:endParaRPr lang="es-CO"/>
          </a:p>
        </p:txBody>
      </p:sp>
      <p:sp>
        <p:nvSpPr>
          <p:cNvPr id="4" name="Text 1"/>
          <p:cNvSpPr/>
          <p:nvPr/>
        </p:nvSpPr>
        <p:spPr>
          <a:xfrm>
            <a:off x="-37465" y="-62865"/>
            <a:ext cx="5473700" cy="6913245"/>
          </a:xfrm>
          <a:prstGeom prst="rect">
            <a:avLst/>
          </a:prstGeom>
          <a:noFill/>
          <a:ln/>
        </p:spPr>
        <p:txBody>
          <a:bodyPr wrap="square" lIns="0" tIns="0" rIns="0" bIns="0" rtlCol="0" anchor="t"/>
          <a:lstStyle/>
          <a:p>
            <a:pPr>
              <a:lnSpc>
                <a:spcPct val="100000"/>
              </a:lnSpc>
            </a:pPr>
            <a:endParaRPr lang="en-US" sz="1600" dirty="0"/>
          </a:p>
        </p:txBody>
      </p:sp>
      <p:pic>
        <p:nvPicPr>
          <p:cNvPr id="5" name="Image 1" descr="https://kimi-img.moonshot.cn/pub/slides/slides_tmpl/image/25-08-27-20:03:32-d2nf8518bjvh7rlj09ag.png"/>
          <p:cNvPicPr>
            <a:picLocks noChangeAspect="1"/>
          </p:cNvPicPr>
          <p:nvPr/>
        </p:nvPicPr>
        <p:blipFill>
          <a:blip r:embed="rId4"/>
          <a:stretch>
            <a:fillRect/>
          </a:stretch>
        </p:blipFill>
        <p:spPr>
          <a:xfrm>
            <a:off x="3031103" y="127000"/>
            <a:ext cx="7448551" cy="4927600"/>
          </a:xfrm>
          <a:prstGeom prst="rect">
            <a:avLst/>
          </a:prstGeom>
        </p:spPr>
      </p:pic>
      <p:pic>
        <p:nvPicPr>
          <p:cNvPr id="6" name="Image 2" descr="https://kimi-img.moonshot.cn/pub/slides/slides_tmpl/image/25-08-27-20:03:31-d2nf84p8bjvh7rlj0980.png"/>
          <p:cNvPicPr>
            <a:picLocks noChangeAspect="1"/>
          </p:cNvPicPr>
          <p:nvPr/>
        </p:nvPicPr>
        <p:blipFill>
          <a:blip r:embed="rId5"/>
          <a:stretch>
            <a:fillRect/>
          </a:stretch>
        </p:blipFill>
        <p:spPr>
          <a:xfrm rot="16200000">
            <a:off x="7743438" y="-306388"/>
            <a:ext cx="4338956" cy="4752341"/>
          </a:xfrm>
          <a:prstGeom prst="rect">
            <a:avLst/>
          </a:prstGeom>
        </p:spPr>
      </p:pic>
      <p:pic>
        <p:nvPicPr>
          <p:cNvPr id="7" name="Image 3" descr="https://kimi-img.moonshot.cn/pub/slides/slides_tmpl/image/25-08-27-20:03:31-d2nf84p8bjvh7rlj0980.png"/>
          <p:cNvPicPr>
            <a:picLocks noChangeAspect="1"/>
          </p:cNvPicPr>
          <p:nvPr/>
        </p:nvPicPr>
        <p:blipFill>
          <a:blip r:embed="rId5"/>
          <a:stretch>
            <a:fillRect/>
          </a:stretch>
        </p:blipFill>
        <p:spPr>
          <a:xfrm>
            <a:off x="7855198" y="2140267"/>
            <a:ext cx="4338956" cy="4752341"/>
          </a:xfrm>
          <a:prstGeom prst="rect">
            <a:avLst/>
          </a:prstGeom>
        </p:spPr>
      </p:pic>
      <p:sp>
        <p:nvSpPr>
          <p:cNvPr id="8" name="Shape 2"/>
          <p:cNvSpPr/>
          <p:nvPr/>
        </p:nvSpPr>
        <p:spPr>
          <a:xfrm rot="16200000">
            <a:off x="7122795" y="1765300"/>
            <a:ext cx="6875780" cy="3311525"/>
          </a:xfrm>
          <a:prstGeom prst="rect">
            <a:avLst/>
          </a:prstGeom>
          <a:solidFill>
            <a:srgbClr val="D3D8E0"/>
          </a:solidFill>
          <a:ln/>
        </p:spPr>
        <p:txBody>
          <a:bodyPr/>
          <a:lstStyle/>
          <a:p>
            <a:endParaRPr lang="es-CO"/>
          </a:p>
        </p:txBody>
      </p:sp>
      <p:sp>
        <p:nvSpPr>
          <p:cNvPr id="9" name="Text 3"/>
          <p:cNvSpPr/>
          <p:nvPr/>
        </p:nvSpPr>
        <p:spPr>
          <a:xfrm rot="16200000">
            <a:off x="7122795" y="1765300"/>
            <a:ext cx="6875780" cy="3311525"/>
          </a:xfrm>
          <a:prstGeom prst="rect">
            <a:avLst/>
          </a:prstGeom>
          <a:noFill/>
          <a:ln/>
        </p:spPr>
        <p:txBody>
          <a:bodyPr wrap="square" lIns="0" tIns="0" rIns="0" bIns="0" rtlCol="0" anchor="t"/>
          <a:lstStyle/>
          <a:p>
            <a:pPr>
              <a:lnSpc>
                <a:spcPct val="100000"/>
              </a:lnSpc>
            </a:pPr>
            <a:endParaRPr lang="en-US" sz="1600" dirty="0"/>
          </a:p>
        </p:txBody>
      </p:sp>
      <p:sp>
        <p:nvSpPr>
          <p:cNvPr id="10" name="Text 4"/>
          <p:cNvSpPr/>
          <p:nvPr/>
        </p:nvSpPr>
        <p:spPr>
          <a:xfrm>
            <a:off x="311785" y="1061085"/>
            <a:ext cx="4828540" cy="2112010"/>
          </a:xfrm>
          <a:prstGeom prst="rect">
            <a:avLst/>
          </a:prstGeom>
          <a:noFill/>
          <a:ln/>
        </p:spPr>
        <p:txBody>
          <a:bodyPr wrap="square" lIns="0" tIns="0" rIns="0" bIns="0" rtlCol="0" anchor="t"/>
          <a:lstStyle/>
          <a:p>
            <a:pPr>
              <a:lnSpc>
                <a:spcPct val="120000"/>
              </a:lnSpc>
            </a:pPr>
            <a:r>
              <a:rPr lang="en-US" sz="3200" dirty="0">
                <a:solidFill>
                  <a:srgbClr val="FFFFFF"/>
                </a:solidFill>
                <a:latin typeface="MiSans" pitchFamily="34" charset="0"/>
                <a:ea typeface="MiSans" pitchFamily="34" charset="-122"/>
                <a:cs typeface="MiSans" pitchFamily="34" charset="-120"/>
              </a:rPr>
              <a:t>Del Problema a la Solución: El Algoritmo en Acción</a:t>
            </a:r>
            <a:endParaRPr lang="en-US" sz="1600" dirty="0"/>
          </a:p>
        </p:txBody>
      </p:sp>
      <p:sp>
        <p:nvSpPr>
          <p:cNvPr id="11" name="Text 5"/>
          <p:cNvSpPr/>
          <p:nvPr/>
        </p:nvSpPr>
        <p:spPr>
          <a:xfrm>
            <a:off x="5880735"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Flujo del Algoritmo</a:t>
            </a:r>
            <a:endParaRPr lang="en-US" sz="1600" dirty="0"/>
          </a:p>
        </p:txBody>
      </p:sp>
      <p:sp>
        <p:nvSpPr>
          <p:cNvPr id="12" name="Text 6"/>
          <p:cNvSpPr/>
          <p:nvPr/>
        </p:nvSpPr>
        <p:spPr>
          <a:xfrm>
            <a:off x="5763895" y="3161665"/>
            <a:ext cx="3046730" cy="2219127"/>
          </a:xfrm>
          <a:prstGeom prst="rect">
            <a:avLst/>
          </a:prstGeom>
          <a:noFill/>
          <a:ln/>
        </p:spPr>
        <p:txBody>
          <a:bodyPr wrap="square" lIns="0" tIns="0" rIns="0" bIns="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Nuestro algoritmo comienza con la entrada de datos nutricionales y utiliza clustering para reducir el espacio de búsqueda. Luego, PuLP encuentra la solución óptima dentro de ese espacio reducido.</a:t>
            </a:r>
            <a:endParaRPr lang="en-US" sz="1600" dirty="0"/>
          </a:p>
        </p:txBody>
      </p:sp>
      <p:sp>
        <p:nvSpPr>
          <p:cNvPr id="13" name="Text 7"/>
          <p:cNvSpPr/>
          <p:nvPr/>
        </p:nvSpPr>
        <p:spPr>
          <a:xfrm>
            <a:off x="9145270" y="1061085"/>
            <a:ext cx="2748280" cy="1310640"/>
          </a:xfrm>
          <a:prstGeom prst="rect">
            <a:avLst/>
          </a:prstGeom>
          <a:noFill/>
          <a:ln/>
        </p:spPr>
        <p:txBody>
          <a:bodyPr wrap="square" lIns="0" tIns="0" rIns="0" bIns="0" rtlCol="0" anchor="t"/>
          <a:lstStyle/>
          <a:p>
            <a:pPr>
              <a:lnSpc>
                <a:spcPct val="120000"/>
              </a:lnSpc>
            </a:pPr>
            <a:r>
              <a:rPr lang="en-US" sz="2000" dirty="0">
                <a:solidFill>
                  <a:srgbClr val="218EC1"/>
                </a:solidFill>
                <a:latin typeface="MiSans" pitchFamily="34" charset="0"/>
                <a:ea typeface="MiSans" pitchFamily="34" charset="-122"/>
                <a:cs typeface="MiSans" pitchFamily="34" charset="-120"/>
              </a:rPr>
              <a:t>Resultados</a:t>
            </a:r>
            <a:endParaRPr lang="en-US" sz="1600" dirty="0"/>
          </a:p>
        </p:txBody>
      </p:sp>
      <p:sp>
        <p:nvSpPr>
          <p:cNvPr id="14" name="Text 8"/>
          <p:cNvSpPr/>
          <p:nvPr/>
        </p:nvSpPr>
        <p:spPr>
          <a:xfrm>
            <a:off x="9028430" y="3161665"/>
            <a:ext cx="3046730" cy="2219127"/>
          </a:xfrm>
          <a:prstGeom prst="rect">
            <a:avLst/>
          </a:prstGeom>
          <a:noFill/>
          <a:ln/>
        </p:spPr>
        <p:txBody>
          <a:bodyPr wrap="square" lIns="0" tIns="0" rIns="0" bIns="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El algoritmo transforma un proceso manual y lento en uno rápido y preciso. Podemos generar planes nutricionales optimizados en minutos, resolviendo el cuello de botella de la personalización nutricional.</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04</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Impacto y Resultados</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2976880" y="2132965"/>
            <a:ext cx="5857240" cy="5857240"/>
          </a:xfrm>
          <a:prstGeom prst="ellipse">
            <a:avLst/>
          </a:prstGeom>
          <a:solidFill>
            <a:srgbClr val="DCFB60">
              <a:alpha val="5098"/>
            </a:srgbClr>
          </a:solidFill>
          <a:ln/>
        </p:spPr>
        <p:txBody>
          <a:bodyPr/>
          <a:lstStyle/>
          <a:p>
            <a:endParaRPr lang="es-CO"/>
          </a:p>
        </p:txBody>
      </p:sp>
      <p:sp>
        <p:nvSpPr>
          <p:cNvPr id="3" name="Text 1"/>
          <p:cNvSpPr/>
          <p:nvPr/>
        </p:nvSpPr>
        <p:spPr>
          <a:xfrm>
            <a:off x="-2976880" y="2132965"/>
            <a:ext cx="5857240" cy="585724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9345295" y="1196975"/>
            <a:ext cx="4304030" cy="4304030"/>
          </a:xfrm>
          <a:prstGeom prst="ellipse">
            <a:avLst/>
          </a:prstGeom>
          <a:solidFill>
            <a:srgbClr val="FFFFFF">
              <a:alpha val="5098"/>
            </a:srgbClr>
          </a:solidFill>
          <a:ln/>
        </p:spPr>
        <p:txBody>
          <a:bodyPr/>
          <a:lstStyle/>
          <a:p>
            <a:endParaRPr lang="es-CO"/>
          </a:p>
        </p:txBody>
      </p:sp>
      <p:sp>
        <p:nvSpPr>
          <p:cNvPr id="5" name="Text 3"/>
          <p:cNvSpPr/>
          <p:nvPr/>
        </p:nvSpPr>
        <p:spPr>
          <a:xfrm>
            <a:off x="9345295"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6" name="Image 0" descr="https://kimi-img.moonshot.cn/pub/slides/slides_tmpl/image/25-08-27-20:03:31-d2nf84p8bjvh7rlj0980.png"/>
          <p:cNvPicPr>
            <a:picLocks noChangeAspect="1"/>
          </p:cNvPicPr>
          <p:nvPr/>
        </p:nvPicPr>
        <p:blipFill>
          <a:blip r:embed="rId3"/>
          <a:stretch>
            <a:fillRect/>
          </a:stretch>
        </p:blipFill>
        <p:spPr>
          <a:xfrm>
            <a:off x="7226300" y="2159635"/>
            <a:ext cx="4779645" cy="4752340"/>
          </a:xfrm>
          <a:prstGeom prst="rect">
            <a:avLst/>
          </a:prstGeom>
        </p:spPr>
      </p:pic>
      <p:pic>
        <p:nvPicPr>
          <p:cNvPr id="7" name="Image 1" descr="https://kimi-img.moonshot.cn/pub/slides/slides_tmpl/image/25-08-27-20:03:32-d2nf8518bjvh7rlj09ag.png"/>
          <p:cNvPicPr>
            <a:picLocks noChangeAspect="1"/>
          </p:cNvPicPr>
          <p:nvPr/>
        </p:nvPicPr>
        <p:blipFill>
          <a:blip r:embed="rId4"/>
          <a:stretch>
            <a:fillRect/>
          </a:stretch>
        </p:blipFill>
        <p:spPr>
          <a:xfrm>
            <a:off x="8832132" y="13109"/>
            <a:ext cx="2901666" cy="1919603"/>
          </a:xfrm>
          <a:prstGeom prst="rect">
            <a:avLst/>
          </a:prstGeom>
        </p:spPr>
      </p:pic>
      <p:sp>
        <p:nvSpPr>
          <p:cNvPr id="8" name="Shape 4"/>
          <p:cNvSpPr/>
          <p:nvPr/>
        </p:nvSpPr>
        <p:spPr>
          <a:xfrm rot="16200000">
            <a:off x="5532754" y="-27941"/>
            <a:ext cx="6896737" cy="6896736"/>
          </a:xfrm>
          <a:custGeom>
            <a:avLst/>
            <a:gdLst/>
            <a:ahLst/>
            <a:cxnLst/>
            <a:rect l="l" t="t" r="r" b="b"/>
            <a:pathLst>
              <a:path w="6896737" h="6896736">
                <a:moveTo>
                  <a:pt x="0" y="1379347"/>
                </a:moveTo>
                <a:lnTo>
                  <a:pt x="6896737" y="0"/>
                </a:lnTo>
                <a:lnTo>
                  <a:pt x="6896737" y="6896736"/>
                </a:lnTo>
                <a:lnTo>
                  <a:pt x="0" y="6896736"/>
                </a:lnTo>
                <a:close/>
              </a:path>
            </a:pathLst>
          </a:custGeom>
          <a:solidFill>
            <a:srgbClr val="F4F4F5"/>
          </a:solidFill>
          <a:ln/>
        </p:spPr>
        <p:txBody>
          <a:bodyPr/>
          <a:lstStyle/>
          <a:p>
            <a:endParaRPr lang="es-CO"/>
          </a:p>
        </p:txBody>
      </p:sp>
      <p:sp>
        <p:nvSpPr>
          <p:cNvPr id="9" name="Text 5"/>
          <p:cNvSpPr/>
          <p:nvPr/>
        </p:nvSpPr>
        <p:spPr>
          <a:xfrm rot="16200000">
            <a:off x="5532754" y="-27941"/>
            <a:ext cx="6896737" cy="6896736"/>
          </a:xfrm>
          <a:prstGeom prst="rect">
            <a:avLst/>
          </a:prstGeom>
          <a:noFill/>
          <a:ln/>
        </p:spPr>
        <p:txBody>
          <a:bodyPr wrap="square" lIns="0" tIns="0" rIns="0" bIns="0" rtlCol="0" anchor="t"/>
          <a:lstStyle/>
          <a:p>
            <a:pPr>
              <a:lnSpc>
                <a:spcPct val="100000"/>
              </a:lnSpc>
            </a:pPr>
            <a:endParaRPr lang="en-US" sz="1600" dirty="0"/>
          </a:p>
        </p:txBody>
      </p:sp>
      <p:sp>
        <p:nvSpPr>
          <p:cNvPr id="10" name="Text 6"/>
          <p:cNvSpPr/>
          <p:nvPr/>
        </p:nvSpPr>
        <p:spPr>
          <a:xfrm>
            <a:off x="887730" y="478155"/>
            <a:ext cx="10605770" cy="562570"/>
          </a:xfrm>
          <a:prstGeom prst="rect">
            <a:avLst/>
          </a:prstGeom>
          <a:noFill/>
          <a:ln/>
        </p:spPr>
        <p:txBody>
          <a:bodyPr wrap="square" lIns="0" tIns="0" rIns="0" bIns="0" rtlCol="0" anchor="t">
            <a:spAutoFit/>
          </a:bodyPr>
          <a:lstStyle/>
          <a:p>
            <a:pPr>
              <a:lnSpc>
                <a:spcPct val="100000"/>
              </a:lnSpc>
            </a:pPr>
            <a:r>
              <a:rPr lang="en-US" sz="3600" dirty="0">
                <a:solidFill>
                  <a:srgbClr val="218EC1"/>
                </a:solidFill>
                <a:latin typeface="MiSans" pitchFamily="34" charset="0"/>
                <a:ea typeface="MiSans" pitchFamily="34" charset="-122"/>
                <a:cs typeface="MiSans" pitchFamily="34" charset="-120"/>
              </a:rPr>
              <a:t>Resultados: De 3 Días a 3 Minutos en Planificación</a:t>
            </a:r>
            <a:endParaRPr lang="en-US" sz="1600" dirty="0"/>
          </a:p>
        </p:txBody>
      </p:sp>
      <p:sp>
        <p:nvSpPr>
          <p:cNvPr id="11" name="Text 7"/>
          <p:cNvSpPr/>
          <p:nvPr/>
        </p:nvSpPr>
        <p:spPr>
          <a:xfrm>
            <a:off x="685165" y="1900555"/>
            <a:ext cx="5404485"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Comparación de Tiempos</a:t>
            </a:r>
            <a:endParaRPr lang="en-US" sz="1600" dirty="0"/>
          </a:p>
        </p:txBody>
      </p:sp>
      <p:sp>
        <p:nvSpPr>
          <p:cNvPr id="12" name="Text 8"/>
          <p:cNvSpPr/>
          <p:nvPr/>
        </p:nvSpPr>
        <p:spPr>
          <a:xfrm>
            <a:off x="685165" y="2332990"/>
            <a:ext cx="4678680" cy="1149945"/>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La planificación nutricional tradicional puede tomar días, mientras que nuestro algoritmo la reduce a minutos. Esto representa una mejora significativa en eficiencia y productividad.</a:t>
            </a:r>
            <a:endParaRPr lang="en-US" sz="1600" dirty="0"/>
          </a:p>
        </p:txBody>
      </p:sp>
      <p:sp>
        <p:nvSpPr>
          <p:cNvPr id="13" name="Text 9"/>
          <p:cNvSpPr/>
          <p:nvPr/>
        </p:nvSpPr>
        <p:spPr>
          <a:xfrm>
            <a:off x="684530" y="4274820"/>
            <a:ext cx="5475605" cy="368300"/>
          </a:xfrm>
          <a:prstGeom prst="rect">
            <a:avLst/>
          </a:prstGeom>
          <a:noFill/>
          <a:ln/>
        </p:spPr>
        <p:txBody>
          <a:bodyPr wrap="square" lIns="0" tIns="0" rIns="0" bIns="0" rtlCol="0" anchor="t">
            <a:spAutoFit/>
          </a:bodyPr>
          <a:lstStyle/>
          <a:p>
            <a:pPr>
              <a:lnSpc>
                <a:spcPct val="100000"/>
              </a:lnSpc>
            </a:pPr>
            <a:r>
              <a:rPr lang="en-US" sz="2400" dirty="0">
                <a:solidFill>
                  <a:srgbClr val="7EC9EB"/>
                </a:solidFill>
                <a:latin typeface="MiSans" pitchFamily="34" charset="0"/>
                <a:ea typeface="MiSans" pitchFamily="34" charset="-122"/>
                <a:cs typeface="MiSans" pitchFamily="34" charset="-120"/>
              </a:rPr>
              <a:t>Precisión</a:t>
            </a:r>
            <a:endParaRPr lang="en-US" sz="1600" dirty="0"/>
          </a:p>
        </p:txBody>
      </p:sp>
      <p:sp>
        <p:nvSpPr>
          <p:cNvPr id="14" name="Text 10"/>
          <p:cNvSpPr/>
          <p:nvPr/>
        </p:nvSpPr>
        <p:spPr>
          <a:xfrm>
            <a:off x="685165" y="4763770"/>
            <a:ext cx="4678680" cy="1149945"/>
          </a:xfrm>
          <a:prstGeom prst="rect">
            <a:avLst/>
          </a:prstGeom>
          <a:noFill/>
          <a:ln/>
        </p:spPr>
        <p:txBody>
          <a:bodyPr wrap="square" lIns="0" tIns="0" rIns="0" bIns="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Nuestra solución ofrece una precisión superior a los métodos manuales. Los planes nutricionales generados son más exactos y cumplen rigurosamente con los objetivos establecidos.</a:t>
            </a:r>
            <a:endParaRPr lang="en-US" sz="1600" dirty="0"/>
          </a:p>
        </p:txBody>
      </p:sp>
      <p:sp>
        <p:nvSpPr>
          <p:cNvPr id="15" name="Text 11"/>
          <p:cNvSpPr/>
          <p:nvPr/>
        </p:nvSpPr>
        <p:spPr>
          <a:xfrm>
            <a:off x="6515100" y="1900555"/>
            <a:ext cx="5490845" cy="368300"/>
          </a:xfrm>
          <a:prstGeom prst="rect">
            <a:avLst/>
          </a:prstGeom>
          <a:noFill/>
          <a:ln/>
        </p:spPr>
        <p:txBody>
          <a:bodyPr wrap="square" lIns="0" tIns="0" rIns="0" bIns="0" rtlCol="0" anchor="t">
            <a:spAutoFit/>
          </a:bodyPr>
          <a:lstStyle/>
          <a:p>
            <a:pPr>
              <a:lnSpc>
                <a:spcPct val="100000"/>
              </a:lnSpc>
            </a:pPr>
            <a:r>
              <a:rPr lang="en-US" sz="2400" dirty="0">
                <a:solidFill>
                  <a:srgbClr val="218EC1"/>
                </a:solidFill>
                <a:latin typeface="MiSans" pitchFamily="34" charset="0"/>
                <a:ea typeface="MiSans" pitchFamily="34" charset="-122"/>
                <a:cs typeface="MiSans" pitchFamily="34" charset="-120"/>
              </a:rPr>
              <a:t>Costos</a:t>
            </a:r>
            <a:endParaRPr lang="en-US" sz="1600" dirty="0"/>
          </a:p>
        </p:txBody>
      </p:sp>
      <p:sp>
        <p:nvSpPr>
          <p:cNvPr id="16" name="Text 12"/>
          <p:cNvSpPr/>
          <p:nvPr/>
        </p:nvSpPr>
        <p:spPr>
          <a:xfrm>
            <a:off x="6993890" y="2294255"/>
            <a:ext cx="5012055" cy="1149945"/>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La reducción en el tiempo de planificación se traduce en una disminución de costos operativos. Nuestros clientes pueden ahorrar recursos mientras mejoran la calidad de sus servicios.</a:t>
            </a:r>
            <a:endParaRPr lang="en-US" sz="1600" dirty="0"/>
          </a:p>
        </p:txBody>
      </p:sp>
      <p:sp>
        <p:nvSpPr>
          <p:cNvPr id="17" name="Text 13"/>
          <p:cNvSpPr/>
          <p:nvPr/>
        </p:nvSpPr>
        <p:spPr>
          <a:xfrm>
            <a:off x="6529705" y="4236085"/>
            <a:ext cx="5476240" cy="368300"/>
          </a:xfrm>
          <a:prstGeom prst="rect">
            <a:avLst/>
          </a:prstGeom>
          <a:noFill/>
          <a:ln/>
        </p:spPr>
        <p:txBody>
          <a:bodyPr wrap="square" lIns="0" tIns="0" rIns="0" bIns="0" rtlCol="0" anchor="t">
            <a:spAutoFit/>
          </a:bodyPr>
          <a:lstStyle/>
          <a:p>
            <a:pPr>
              <a:lnSpc>
                <a:spcPct val="100000"/>
              </a:lnSpc>
            </a:pPr>
            <a:r>
              <a:rPr lang="en-US" sz="2400" dirty="0">
                <a:solidFill>
                  <a:srgbClr val="218EC1"/>
                </a:solidFill>
                <a:latin typeface="MiSans" pitchFamily="34" charset="0"/>
                <a:ea typeface="MiSans" pitchFamily="34" charset="-122"/>
                <a:cs typeface="MiSans" pitchFamily="34" charset="-120"/>
              </a:rPr>
              <a:t>Flexibilidad</a:t>
            </a:r>
            <a:endParaRPr lang="en-US" sz="1600" dirty="0"/>
          </a:p>
        </p:txBody>
      </p:sp>
      <p:sp>
        <p:nvSpPr>
          <p:cNvPr id="18" name="Text 14"/>
          <p:cNvSpPr/>
          <p:nvPr/>
        </p:nvSpPr>
        <p:spPr>
          <a:xfrm>
            <a:off x="6994525" y="4725035"/>
            <a:ext cx="5011420" cy="862409"/>
          </a:xfrm>
          <a:prstGeom prst="rect">
            <a:avLst/>
          </a:prstGeom>
          <a:noFill/>
          <a:ln/>
        </p:spPr>
        <p:txBody>
          <a:bodyPr wrap="square" lIns="0" tIns="0" rIns="0" bIns="0" rtlCol="0" anchor="t">
            <a:spAutoFit/>
          </a:bodyPr>
          <a:lstStyle/>
          <a:p>
            <a:pPr>
              <a:lnSpc>
                <a:spcPct val="130000"/>
              </a:lnSpc>
            </a:pPr>
            <a:r>
              <a:rPr lang="en-US" sz="1400" dirty="0">
                <a:solidFill>
                  <a:srgbClr val="000000"/>
                </a:solidFill>
                <a:latin typeface="MiSans" pitchFamily="34" charset="0"/>
                <a:ea typeface="MiSans" pitchFamily="34" charset="-122"/>
                <a:cs typeface="MiSans" pitchFamily="34" charset="-120"/>
              </a:rPr>
              <a:t>El algoritmo es flexible y puede adaptarse rápidamente a cambios en los ingredientes disponibles. Esto garantiza la continuidad y la calidad de los planes nutricionales.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224645" y="3373120"/>
            <a:ext cx="4029075" cy="4029075"/>
          </a:xfrm>
          <a:prstGeom prst="ellipse">
            <a:avLst/>
          </a:prstGeom>
          <a:solidFill>
            <a:srgbClr val="FFFFFF">
              <a:alpha val="10196"/>
            </a:srgbClr>
          </a:solidFill>
          <a:ln/>
        </p:spPr>
        <p:txBody>
          <a:bodyPr/>
          <a:lstStyle/>
          <a:p>
            <a:endParaRPr lang="es-CO"/>
          </a:p>
        </p:txBody>
      </p:sp>
      <p:sp>
        <p:nvSpPr>
          <p:cNvPr id="3" name="Text 1"/>
          <p:cNvSpPr/>
          <p:nvPr/>
        </p:nvSpPr>
        <p:spPr>
          <a:xfrm>
            <a:off x="9224645" y="3373120"/>
            <a:ext cx="4029075" cy="4029075"/>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80.png"/>
          <p:cNvPicPr>
            <a:picLocks noChangeAspect="1"/>
          </p:cNvPicPr>
          <p:nvPr/>
        </p:nvPicPr>
        <p:blipFill>
          <a:blip r:embed="rId3"/>
          <a:stretch>
            <a:fillRect/>
          </a:stretch>
        </p:blipFill>
        <p:spPr>
          <a:xfrm>
            <a:off x="7855198" y="2140267"/>
            <a:ext cx="4338956" cy="4752341"/>
          </a:xfrm>
          <a:prstGeom prst="rect">
            <a:avLst/>
          </a:prstGeom>
        </p:spPr>
      </p:pic>
      <p:sp>
        <p:nvSpPr>
          <p:cNvPr id="5" name="Text 2"/>
          <p:cNvSpPr/>
          <p:nvPr/>
        </p:nvSpPr>
        <p:spPr>
          <a:xfrm rot="10800000">
            <a:off x="4872208" y="4208581"/>
            <a:ext cx="1217236" cy="1861820"/>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pic>
        <p:nvPicPr>
          <p:cNvPr id="6" name="Image 1" descr="https://kimi-img.moonshot.cn/pub/slides/slides_tmpl/image/25-08-27-20:03:30-d2nf84h8bjvh7rlj0960.png"/>
          <p:cNvPicPr>
            <a:picLocks noChangeAspect="1"/>
          </p:cNvPicPr>
          <p:nvPr/>
        </p:nvPicPr>
        <p:blipFill>
          <a:blip r:embed="rId4"/>
          <a:stretch>
            <a:fillRect/>
          </a:stretch>
        </p:blipFill>
        <p:spPr>
          <a:xfrm>
            <a:off x="11203683" y="463550"/>
            <a:ext cx="495363" cy="203200"/>
          </a:xfrm>
          <a:prstGeom prst="rect">
            <a:avLst/>
          </a:prstGeom>
        </p:spPr>
      </p:pic>
      <p:sp>
        <p:nvSpPr>
          <p:cNvPr id="7" name="Text 3"/>
          <p:cNvSpPr/>
          <p:nvPr/>
        </p:nvSpPr>
        <p:spPr>
          <a:xfrm>
            <a:off x="509390" y="800612"/>
            <a:ext cx="756883" cy="1861820"/>
          </a:xfrm>
          <a:prstGeom prst="rect">
            <a:avLst/>
          </a:prstGeom>
          <a:noFill/>
          <a:ln/>
        </p:spPr>
        <p:txBody>
          <a:bodyPr wrap="square" lIns="0" tIns="0" rIns="0" bIns="0" rtlCol="0" anchor="t">
            <a:spAutoFit/>
          </a:bodyPr>
          <a:lstStyle/>
          <a:p>
            <a:pPr>
              <a:lnSpc>
                <a:spcPct val="100000"/>
              </a:lnSpc>
            </a:pPr>
            <a:r>
              <a:rPr lang="en-US" sz="12100" dirty="0">
                <a:solidFill>
                  <a:srgbClr val="FFFFFF"/>
                </a:solidFill>
                <a:latin typeface="MiSans" pitchFamily="34" charset="0"/>
                <a:ea typeface="MiSans" pitchFamily="34" charset="-122"/>
                <a:cs typeface="MiSans" pitchFamily="34" charset="-120"/>
              </a:rPr>
              <a:t>“</a:t>
            </a:r>
            <a:endParaRPr lang="en-US" sz="1600" dirty="0"/>
          </a:p>
        </p:txBody>
      </p:sp>
      <p:pic>
        <p:nvPicPr>
          <p:cNvPr id="8" name="Image 2" descr="https://kimi-img.moonshot.cn/pub/slides/slides_tmpl/image/25-08-27-20:03:31-d2nf84p8bjvh7rlj0970.jpeg"/>
          <p:cNvPicPr>
            <a:picLocks noChangeAspect="1"/>
          </p:cNvPicPr>
          <p:nvPr/>
        </p:nvPicPr>
        <p:blipFill>
          <a:blip r:embed="rId5"/>
          <a:srcRect l="5449" t="5704" r="281" b="8217"/>
          <a:stretch/>
        </p:blipFill>
        <p:spPr>
          <a:xfrm>
            <a:off x="6610985" y="-20955"/>
            <a:ext cx="5677535" cy="6913880"/>
          </a:xfrm>
          <a:prstGeom prst="rect">
            <a:avLst/>
          </a:prstGeom>
        </p:spPr>
      </p:pic>
      <p:sp>
        <p:nvSpPr>
          <p:cNvPr id="9" name="Text 4"/>
          <p:cNvSpPr/>
          <p:nvPr/>
        </p:nvSpPr>
        <p:spPr>
          <a:xfrm>
            <a:off x="1236345" y="1628775"/>
            <a:ext cx="5020945" cy="1595120"/>
          </a:xfrm>
          <a:prstGeom prst="rect">
            <a:avLst/>
          </a:prstGeom>
          <a:noFill/>
          <a:ln/>
        </p:spPr>
        <p:txBody>
          <a:bodyPr wrap="square" lIns="0" tIns="0" rIns="0" bIns="0" rtlCol="0" anchor="t"/>
          <a:lstStyle/>
          <a:p>
            <a:pPr>
              <a:lnSpc>
                <a:spcPct val="100000"/>
              </a:lnSpc>
            </a:pPr>
            <a:r>
              <a:rPr lang="en-US" sz="3200" dirty="0">
                <a:solidFill>
                  <a:srgbClr val="218EC1"/>
                </a:solidFill>
                <a:latin typeface="MiSans" pitchFamily="34" charset="0"/>
                <a:ea typeface="MiSans" pitchFamily="34" charset="-122"/>
                <a:cs typeface="MiSans" pitchFamily="34" charset="-120"/>
              </a:rPr>
              <a:t>Casos de Éxito: Transformando la Industria Alimentaria</a:t>
            </a:r>
            <a:endParaRPr lang="en-US" sz="1600" dirty="0"/>
          </a:p>
        </p:txBody>
      </p:sp>
      <p:sp>
        <p:nvSpPr>
          <p:cNvPr id="10" name="Text 5"/>
          <p:cNvSpPr/>
          <p:nvPr/>
        </p:nvSpPr>
        <p:spPr>
          <a:xfrm>
            <a:off x="1236345" y="3275965"/>
            <a:ext cx="5042535" cy="743585"/>
          </a:xfrm>
          <a:prstGeom prst="rect">
            <a:avLst/>
          </a:prstGeom>
          <a:noFill/>
          <a:ln/>
        </p:spPr>
        <p:txBody>
          <a:bodyPr wrap="square" lIns="0" tIns="0" rIns="0" bIns="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Casos de Éxito</a:t>
            </a:r>
            <a:endParaRPr lang="en-US" sz="1600" dirty="0"/>
          </a:p>
        </p:txBody>
      </p:sp>
      <p:sp>
        <p:nvSpPr>
          <p:cNvPr id="11" name="Text 6"/>
          <p:cNvSpPr/>
          <p:nvPr/>
        </p:nvSpPr>
        <p:spPr>
          <a:xfrm>
            <a:off x="1236345" y="3816985"/>
            <a:ext cx="4665980" cy="1798320"/>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Estamos implementado nuestra solución en empresas de diversos segmentos del mercado, desde hospitales hasta empresas de comida preparada. Nuestros clientes han experimentado mejoras tangibles en eficiencia, calidad y satisfacción del consumidor.</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05</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Conclusión y Próximos Pasos</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90.png"/>
          <p:cNvPicPr>
            <a:picLocks noChangeAspect="1"/>
          </p:cNvPicPr>
          <p:nvPr/>
        </p:nvPicPr>
        <p:blipFill>
          <a:blip r:embed="rId3"/>
          <a:stretch>
            <a:fillRect/>
          </a:stretch>
        </p:blipFill>
        <p:spPr>
          <a:xfrm>
            <a:off x="830026" y="1465177"/>
            <a:ext cx="33872" cy="2188633"/>
          </a:xfrm>
          <a:prstGeom prst="rect">
            <a:avLst/>
          </a:prstGeom>
        </p:spPr>
      </p:pic>
      <p:pic>
        <p:nvPicPr>
          <p:cNvPr id="5" name="Image 1" descr="https://kimi-img.moonshot.cn/pub/slides/slides_tmpl/image/25-08-27-20:03:31-d2nf84p8bjvh7rlj0990.png"/>
          <p:cNvPicPr>
            <a:picLocks noChangeAspect="1"/>
          </p:cNvPicPr>
          <p:nvPr/>
        </p:nvPicPr>
        <p:blipFill>
          <a:blip r:embed="rId3"/>
          <a:stretch>
            <a:fillRect/>
          </a:stretch>
        </p:blipFill>
        <p:spPr>
          <a:xfrm>
            <a:off x="855623" y="3982769"/>
            <a:ext cx="33872" cy="2188633"/>
          </a:xfrm>
          <a:prstGeom prst="rect">
            <a:avLst/>
          </a:prstGeom>
        </p:spPr>
      </p:pic>
      <p:pic>
        <p:nvPicPr>
          <p:cNvPr id="6" name="Image 2" descr="https://kimi-img.moonshot.cn/pub/slides/slides_tmpl/image/25-08-27-20:03:32-d2nf8518bjvh7rlj09a0.png"/>
          <p:cNvPicPr>
            <a:picLocks noChangeAspect="1"/>
          </p:cNvPicPr>
          <p:nvPr/>
        </p:nvPicPr>
        <p:blipFill>
          <a:blip r:embed="rId4"/>
          <a:stretch>
            <a:fillRect/>
          </a:stretch>
        </p:blipFill>
        <p:spPr>
          <a:xfrm>
            <a:off x="6009640" y="1787525"/>
            <a:ext cx="5606417" cy="4384041"/>
          </a:xfrm>
          <a:prstGeom prst="rect">
            <a:avLst/>
          </a:prstGeom>
        </p:spPr>
      </p:pic>
      <p:sp>
        <p:nvSpPr>
          <p:cNvPr id="7" name="Shape 2"/>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8" name="Text 3"/>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9" name="Text 4"/>
          <p:cNvSpPr/>
          <p:nvPr/>
        </p:nvSpPr>
        <p:spPr>
          <a:xfrm>
            <a:off x="970280" y="140922"/>
            <a:ext cx="10520680" cy="1316633"/>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El Futuro de la Nutrición: Ciencia, Datos e Innovación</a:t>
            </a:r>
            <a:endParaRPr lang="en-US" sz="1600" dirty="0"/>
          </a:p>
        </p:txBody>
      </p:sp>
      <p:sp>
        <p:nvSpPr>
          <p:cNvPr id="10" name="Shape 5"/>
          <p:cNvSpPr/>
          <p:nvPr/>
        </p:nvSpPr>
        <p:spPr>
          <a:xfrm>
            <a:off x="6007735" y="1803400"/>
            <a:ext cx="5600065" cy="4361180"/>
          </a:xfrm>
          <a:prstGeom prst="roundRect">
            <a:avLst>
              <a:gd name="adj" fmla="val 2351"/>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txBody>
          <a:bodyPr/>
          <a:lstStyle/>
          <a:p>
            <a:endParaRPr lang="es-CO"/>
          </a:p>
        </p:txBody>
      </p:sp>
      <p:sp>
        <p:nvSpPr>
          <p:cNvPr id="11" name="Text 6"/>
          <p:cNvSpPr/>
          <p:nvPr/>
        </p:nvSpPr>
        <p:spPr>
          <a:xfrm>
            <a:off x="6007735" y="1803400"/>
            <a:ext cx="5600065" cy="4361180"/>
          </a:xfrm>
          <a:prstGeom prst="rect">
            <a:avLst/>
          </a:prstGeom>
          <a:noFill/>
          <a:ln/>
        </p:spPr>
        <p:txBody>
          <a:bodyPr wrap="square" lIns="0" tIns="0" rIns="0" bIns="0" rtlCol="0" anchor="t"/>
          <a:lstStyle/>
          <a:p>
            <a:pPr>
              <a:lnSpc>
                <a:spcPct val="100000"/>
              </a:lnSpc>
            </a:pPr>
            <a:endParaRPr lang="en-US" sz="1600" dirty="0"/>
          </a:p>
        </p:txBody>
      </p:sp>
      <p:sp>
        <p:nvSpPr>
          <p:cNvPr id="12" name="Text 7"/>
          <p:cNvSpPr/>
          <p:nvPr/>
        </p:nvSpPr>
        <p:spPr>
          <a:xfrm>
            <a:off x="1125855" y="164973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Impacto Transformador</a:t>
            </a:r>
            <a:endParaRPr lang="en-US" sz="1600" dirty="0"/>
          </a:p>
        </p:txBody>
      </p:sp>
      <p:sp>
        <p:nvSpPr>
          <p:cNvPr id="13" name="Text 8"/>
          <p:cNvSpPr/>
          <p:nvPr/>
        </p:nvSpPr>
        <p:spPr>
          <a:xfrm>
            <a:off x="1125855" y="2146300"/>
            <a:ext cx="4582795"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Con-Siensia ha transformado la nutrición de un arte a una ciencia exacta. Nuestra tecnología ha beneficiado a pacientes, consumidores y empresas, mejorando la salud y la sostenibilidad alimentaria.</a:t>
            </a:r>
            <a:endParaRPr lang="en-US" sz="1600" dirty="0"/>
          </a:p>
        </p:txBody>
      </p:sp>
      <p:sp>
        <p:nvSpPr>
          <p:cNvPr id="14" name="Text 9"/>
          <p:cNvSpPr/>
          <p:nvPr/>
        </p:nvSpPr>
        <p:spPr>
          <a:xfrm>
            <a:off x="1125855" y="4108450"/>
            <a:ext cx="4627245" cy="1121410"/>
          </a:xfrm>
          <a:prstGeom prst="rect">
            <a:avLst/>
          </a:prstGeom>
          <a:noFill/>
          <a:ln/>
        </p:spPr>
        <p:txBody>
          <a:bodyPr wrap="square" lIns="0" tIns="0" rIns="0" bIns="0" rtlCol="0" anchor="t"/>
          <a:lstStyle/>
          <a:p>
            <a:pPr>
              <a:lnSpc>
                <a:spcPct val="100000"/>
              </a:lnSpc>
            </a:pPr>
            <a:r>
              <a:rPr lang="en-US" sz="2400" dirty="0">
                <a:solidFill>
                  <a:srgbClr val="7EC9EB"/>
                </a:solidFill>
                <a:latin typeface="MiSans" pitchFamily="34" charset="0"/>
                <a:ea typeface="MiSans" pitchFamily="34" charset="-122"/>
                <a:cs typeface="MiSans" pitchFamily="34" charset="-120"/>
              </a:rPr>
              <a:t>Implicaciones Futuras</a:t>
            </a:r>
            <a:endParaRPr lang="en-US" sz="1600" dirty="0"/>
          </a:p>
        </p:txBody>
      </p:sp>
      <p:sp>
        <p:nvSpPr>
          <p:cNvPr id="15" name="Text 10"/>
          <p:cNvSpPr/>
          <p:nvPr/>
        </p:nvSpPr>
        <p:spPr>
          <a:xfrm>
            <a:off x="1125855" y="4675505"/>
            <a:ext cx="4583430" cy="1594485"/>
          </a:xfrm>
          <a:prstGeom prst="rect">
            <a:avLst/>
          </a:prstGeom>
          <a:noFill/>
          <a:ln/>
        </p:spPr>
        <p:txBody>
          <a:bodyPr wrap="square" lIns="0" tIns="0" rIns="0" bIns="0" rtlCol="0" anchor="t"/>
          <a:lstStyle/>
          <a:p>
            <a:pPr>
              <a:lnSpc>
                <a:spcPct val="130000"/>
              </a:lnSpc>
            </a:pPr>
            <a:r>
              <a:rPr lang="en-US" sz="1600" dirty="0">
                <a:solidFill>
                  <a:srgbClr val="FFFFFF"/>
                </a:solidFill>
                <a:latin typeface="MiSans" pitchFamily="34" charset="0"/>
                <a:ea typeface="MiSans" pitchFamily="34" charset="-122"/>
                <a:cs typeface="MiSans" pitchFamily="34" charset="-120"/>
              </a:rPr>
              <a:t>Mirando hacia el futuro, nuestra tecnología tiene el potencial de impactar positivamente la salud pública y la sostenibilidad alimentaria a nivel global. Seguiremos innovando para liderar la revolución de la nutrición basada en datos.</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4106545" y="1449705"/>
            <a:ext cx="7505700" cy="1700530"/>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3" name="Text 1"/>
          <p:cNvSpPr/>
          <p:nvPr/>
        </p:nvSpPr>
        <p:spPr>
          <a:xfrm>
            <a:off x="4106545" y="1449705"/>
            <a:ext cx="7505700" cy="17005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f0.jpg"/>
          <p:cNvPicPr>
            <a:picLocks noChangeAspect="1"/>
          </p:cNvPicPr>
          <p:nvPr/>
        </p:nvPicPr>
        <p:blipFill>
          <a:blip r:embed="rId3"/>
          <a:srcRect l="30741" t="4671" r="31441"/>
          <a:stretch/>
        </p:blipFill>
        <p:spPr>
          <a:xfrm>
            <a:off x="537845" y="1432560"/>
            <a:ext cx="3388360" cy="4804410"/>
          </a:xfrm>
          <a:prstGeom prst="rect">
            <a:avLst/>
          </a:prstGeom>
        </p:spPr>
      </p:pic>
      <p:sp>
        <p:nvSpPr>
          <p:cNvPr id="5" name="Shape 2"/>
          <p:cNvSpPr/>
          <p:nvPr/>
        </p:nvSpPr>
        <p:spPr>
          <a:xfrm>
            <a:off x="418909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6" name="Text 3"/>
          <p:cNvSpPr/>
          <p:nvPr/>
        </p:nvSpPr>
        <p:spPr>
          <a:xfrm>
            <a:off x="418909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a:off x="7992745" y="3265805"/>
            <a:ext cx="3619500" cy="2957195"/>
          </a:xfrm>
          <a:prstGeom prst="roundRect">
            <a:avLst>
              <a:gd name="adj" fmla="val 4248"/>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8" name="Text 5"/>
          <p:cNvSpPr/>
          <p:nvPr/>
        </p:nvSpPr>
        <p:spPr>
          <a:xfrm>
            <a:off x="7992745" y="3265805"/>
            <a:ext cx="3619500" cy="2957195"/>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10" name="Text 7"/>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1" name="Text 8"/>
          <p:cNvSpPr/>
          <p:nvPr/>
        </p:nvSpPr>
        <p:spPr>
          <a:xfrm>
            <a:off x="970280" y="14327"/>
            <a:ext cx="10520680" cy="1316633"/>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Próximos Pasos: Escalando la Solución Globalmente</a:t>
            </a:r>
            <a:endParaRPr lang="en-US" sz="1600" dirty="0"/>
          </a:p>
        </p:txBody>
      </p:sp>
      <p:sp>
        <p:nvSpPr>
          <p:cNvPr id="12" name="Text 9"/>
          <p:cNvSpPr/>
          <p:nvPr/>
        </p:nvSpPr>
        <p:spPr>
          <a:xfrm>
            <a:off x="4277995" y="1582420"/>
            <a:ext cx="7212330" cy="401955"/>
          </a:xfrm>
          <a:prstGeom prst="rect">
            <a:avLst/>
          </a:prstGeom>
          <a:noFill/>
          <a:ln/>
        </p:spPr>
        <p:txBody>
          <a:bodyPr wrap="square" lIns="45720" tIns="45720" rIns="45720" bIns="45720" rtlCol="0" anchor="t"/>
          <a:lstStyle/>
          <a:p>
            <a:pPr>
              <a:lnSpc>
                <a:spcPct val="100000"/>
              </a:lnSpc>
            </a:pPr>
            <a:r>
              <a:rPr lang="en-US" sz="2000" dirty="0">
                <a:solidFill>
                  <a:srgbClr val="7EC9EB"/>
                </a:solidFill>
                <a:latin typeface="MiSans" pitchFamily="34" charset="0"/>
                <a:ea typeface="MiSans" pitchFamily="34" charset="-122"/>
                <a:cs typeface="MiSans" pitchFamily="34" charset="-120"/>
              </a:rPr>
              <a:t>Expansión Global</a:t>
            </a:r>
            <a:endParaRPr lang="en-US" sz="1600" dirty="0"/>
          </a:p>
        </p:txBody>
      </p:sp>
      <p:sp>
        <p:nvSpPr>
          <p:cNvPr id="13" name="Text 10"/>
          <p:cNvSpPr/>
          <p:nvPr/>
        </p:nvSpPr>
        <p:spPr>
          <a:xfrm>
            <a:off x="4321810" y="2058670"/>
            <a:ext cx="7278370" cy="125984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Nuestro próximo paso es expandir nuestra solución a nuevos mercados internacionales. Buscamos adaptar nuestra tecnología a las necesidades específicas de cada región y alcanzar un impacto global.</a:t>
            </a:r>
            <a:endParaRPr lang="en-US" sz="1600" dirty="0"/>
          </a:p>
        </p:txBody>
      </p:sp>
      <p:sp>
        <p:nvSpPr>
          <p:cNvPr id="14" name="Text 11"/>
          <p:cNvSpPr/>
          <p:nvPr/>
        </p:nvSpPr>
        <p:spPr>
          <a:xfrm>
            <a:off x="424053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Integración con Tecnologías Emergentes</a:t>
            </a:r>
            <a:endParaRPr lang="en-US" sz="1600" dirty="0"/>
          </a:p>
        </p:txBody>
      </p:sp>
      <p:sp>
        <p:nvSpPr>
          <p:cNvPr id="15" name="Text 12"/>
          <p:cNvSpPr/>
          <p:nvPr/>
        </p:nvSpPr>
        <p:spPr>
          <a:xfrm>
            <a:off x="422592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Planeamos integrar nuestra solución con tecnologías emergentes como IoT y blockchain para mejorar la trazabilidad y la seguridad alimentaria. Esto elevará nuestro servicio a un nuevo nivel.</a:t>
            </a:r>
            <a:endParaRPr lang="en-US" sz="1600" dirty="0"/>
          </a:p>
        </p:txBody>
      </p:sp>
      <p:sp>
        <p:nvSpPr>
          <p:cNvPr id="16" name="Text 13"/>
          <p:cNvSpPr/>
          <p:nvPr/>
        </p:nvSpPr>
        <p:spPr>
          <a:xfrm>
            <a:off x="8044180" y="3369310"/>
            <a:ext cx="3530600" cy="767715"/>
          </a:xfrm>
          <a:prstGeom prst="rect">
            <a:avLst/>
          </a:prstGeom>
          <a:noFill/>
          <a:ln/>
        </p:spPr>
        <p:txBody>
          <a:bodyPr wrap="square" lIns="45720" tIns="45720" rIns="45720" bIns="45720" rtlCol="0" anchor="ctr"/>
          <a:lstStyle/>
          <a:p>
            <a:pPr>
              <a:lnSpc>
                <a:spcPct val="100000"/>
              </a:lnSpc>
            </a:pPr>
            <a:r>
              <a:rPr lang="en-US" sz="1800" b="1" dirty="0">
                <a:solidFill>
                  <a:srgbClr val="7EC9EB"/>
                </a:solidFill>
                <a:latin typeface="MiSans" pitchFamily="34" charset="0"/>
                <a:ea typeface="MiSans" pitchFamily="34" charset="-122"/>
                <a:cs typeface="MiSans" pitchFamily="34" charset="-120"/>
              </a:rPr>
              <a:t>Colaboraciones Estratégicas</a:t>
            </a:r>
            <a:endParaRPr lang="en-US" sz="1600" dirty="0"/>
          </a:p>
        </p:txBody>
      </p:sp>
      <p:sp>
        <p:nvSpPr>
          <p:cNvPr id="17" name="Text 14"/>
          <p:cNvSpPr/>
          <p:nvPr/>
        </p:nvSpPr>
        <p:spPr>
          <a:xfrm>
            <a:off x="8029575" y="3975100"/>
            <a:ext cx="3538220" cy="2146300"/>
          </a:xfrm>
          <a:prstGeom prst="rect">
            <a:avLst/>
          </a:prstGeom>
          <a:noFill/>
          <a:ln/>
        </p:spPr>
        <p:txBody>
          <a:bodyPr wrap="square" lIns="45720" tIns="45720" rIns="45720" bIns="45720" rtlCol="0" anchor="t"/>
          <a:lstStyle/>
          <a:p>
            <a:pPr>
              <a:lnSpc>
                <a:spcPct val="130000"/>
              </a:lnSpc>
            </a:pPr>
            <a:r>
              <a:rPr lang="en-US" sz="1400" dirty="0">
                <a:solidFill>
                  <a:srgbClr val="FFFFFF"/>
                </a:solidFill>
                <a:latin typeface="MiSans" pitchFamily="34" charset="0"/>
                <a:ea typeface="MiSans" pitchFamily="34" charset="-122"/>
                <a:cs typeface="MiSans" pitchFamily="34" charset="-120"/>
              </a:rPr>
              <a:t>Invitamos a empresas, instituciones y expertos a colaborar con nosotros. Juntos, podemos escalar el impacto positivo de nuestra tecnología en la industria alimentaria y la salud.</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4-d2nf85h8bjvh7rlj09eg.png"/>
          <p:cNvPicPr>
            <a:picLocks noChangeAspect="1"/>
          </p:cNvPicPr>
          <p:nvPr/>
        </p:nvPicPr>
        <p:blipFill>
          <a:blip r:embed="rId3"/>
          <a:srcRect t="2586" b="6812"/>
          <a:stretch/>
        </p:blipFill>
        <p:spPr>
          <a:xfrm>
            <a:off x="0" y="0"/>
            <a:ext cx="12214860" cy="6929120"/>
          </a:xfrm>
          <a:prstGeom prst="rect">
            <a:avLst/>
          </a:prstGeom>
        </p:spPr>
      </p:pic>
      <p:sp>
        <p:nvSpPr>
          <p:cNvPr id="5" name="Text 2"/>
          <p:cNvSpPr/>
          <p:nvPr/>
        </p:nvSpPr>
        <p:spPr>
          <a:xfrm>
            <a:off x="667633" y="864869"/>
            <a:ext cx="7772718" cy="3693319"/>
          </a:xfrm>
          <a:prstGeom prst="rect">
            <a:avLst/>
          </a:prstGeom>
          <a:noFill/>
          <a:ln/>
        </p:spPr>
        <p:txBody>
          <a:bodyPr wrap="square" lIns="0" tIns="0" rIns="0" bIns="0" rtlCol="0" anchor="t">
            <a:spAutoFit/>
          </a:bodyPr>
          <a:lstStyle/>
          <a:p>
            <a:pPr>
              <a:lnSpc>
                <a:spcPct val="100000"/>
              </a:lnSpc>
            </a:pPr>
            <a:r>
              <a:rPr lang="en-US" sz="8000" dirty="0">
                <a:solidFill>
                  <a:srgbClr val="FFFFFF"/>
                </a:solidFill>
                <a:latin typeface="MiSans" pitchFamily="34" charset="0"/>
                <a:ea typeface="MiSans" pitchFamily="34" charset="-122"/>
                <a:cs typeface="MiSans" pitchFamily="34" charset="-120"/>
              </a:rPr>
              <a:t>Gracias</a:t>
            </a:r>
          </a:p>
          <a:p>
            <a:pPr>
              <a:lnSpc>
                <a:spcPct val="100000"/>
              </a:lnSpc>
            </a:pPr>
            <a:r>
              <a:rPr lang="en-US" sz="8000" dirty="0">
                <a:solidFill>
                  <a:srgbClr val="FFFFFF"/>
                </a:solidFill>
                <a:latin typeface="MiSans" pitchFamily="34" charset="0"/>
                <a:ea typeface="MiSans" pitchFamily="34" charset="-122"/>
                <a:cs typeface="MiSans" pitchFamily="34" charset="-120"/>
              </a:rPr>
              <a:t>Thank You</a:t>
            </a:r>
          </a:p>
          <a:p>
            <a:pPr>
              <a:lnSpc>
                <a:spcPct val="100000"/>
              </a:lnSpc>
            </a:pPr>
            <a:r>
              <a:rPr lang="en-US" sz="8000" dirty="0">
                <a:solidFill>
                  <a:srgbClr val="FFFFFF"/>
                </a:solidFill>
                <a:latin typeface="MiSans" pitchFamily="34" charset="0"/>
                <a:ea typeface="MiSans" pitchFamily="34" charset="-122"/>
                <a:cs typeface="MiSans" pitchFamily="34" charset="-120"/>
              </a:rPr>
              <a:t>Merci Beaucoup</a:t>
            </a: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C1016"/>
        </a:solidFill>
        <a:effectLst/>
      </p:bgPr>
    </p:bg>
    <p:spTree>
      <p:nvGrpSpPr>
        <p:cNvPr id="1" name=""/>
        <p:cNvGrpSpPr/>
        <p:nvPr/>
      </p:nvGrpSpPr>
      <p:grpSpPr>
        <a:xfrm>
          <a:off x="0" y="0"/>
          <a:ext cx="0" cy="0"/>
          <a:chOff x="0" y="0"/>
          <a:chExt cx="0" cy="0"/>
        </a:xfrm>
      </p:grpSpPr>
      <p:pic>
        <p:nvPicPr>
          <p:cNvPr id="2" name="Image 0" descr="https://kimi-img.moonshot.cn/pub/slides/slides_tmpl/image/25-08-27-20:03:30-d2nf84h8bjvh7rlj095g.png"/>
          <p:cNvPicPr>
            <a:picLocks noChangeAspect="1"/>
          </p:cNvPicPr>
          <p:nvPr/>
        </p:nvPicPr>
        <p:blipFill>
          <a:blip r:embed="rId3"/>
          <a:stretch>
            <a:fillRect/>
          </a:stretch>
        </p:blipFill>
        <p:spPr>
          <a:xfrm>
            <a:off x="4166818" y="-3600"/>
            <a:ext cx="8025182" cy="6865200"/>
          </a:xfrm>
          <a:prstGeom prst="rect">
            <a:avLst/>
          </a:prstGeom>
        </p:spPr>
      </p:pic>
      <p:sp>
        <p:nvSpPr>
          <p:cNvPr id="3" name="Shape 0"/>
          <p:cNvSpPr/>
          <p:nvPr/>
        </p:nvSpPr>
        <p:spPr>
          <a:xfrm>
            <a:off x="1056005" y="213677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4" name="Text 1"/>
          <p:cNvSpPr/>
          <p:nvPr/>
        </p:nvSpPr>
        <p:spPr>
          <a:xfrm>
            <a:off x="1056005" y="213677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056005" y="291020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6" name="Text 3"/>
          <p:cNvSpPr/>
          <p:nvPr/>
        </p:nvSpPr>
        <p:spPr>
          <a:xfrm>
            <a:off x="1056005" y="291020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1056005" y="3693160"/>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8" name="Text 5"/>
          <p:cNvSpPr/>
          <p:nvPr/>
        </p:nvSpPr>
        <p:spPr>
          <a:xfrm>
            <a:off x="1056005" y="369316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1056005" y="4485640"/>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10" name="Text 7"/>
          <p:cNvSpPr/>
          <p:nvPr/>
        </p:nvSpPr>
        <p:spPr>
          <a:xfrm>
            <a:off x="1056005" y="4485640"/>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56005" y="5287645"/>
            <a:ext cx="353695" cy="35433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12" name="Text 9"/>
          <p:cNvSpPr/>
          <p:nvPr/>
        </p:nvSpPr>
        <p:spPr>
          <a:xfrm>
            <a:off x="1056005" y="5287645"/>
            <a:ext cx="353695" cy="35433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941070" y="753110"/>
            <a:ext cx="3903345" cy="681831"/>
          </a:xfrm>
          <a:prstGeom prst="rect">
            <a:avLst/>
          </a:prstGeom>
          <a:noFill/>
          <a:ln/>
        </p:spPr>
        <p:txBody>
          <a:bodyPr wrap="square" lIns="91440" tIns="45720" rIns="91440" bIns="45720" rtlCol="0" anchor="t">
            <a:spAutoFit/>
          </a:bodyPr>
          <a:lstStyle/>
          <a:p>
            <a:pPr>
              <a:lnSpc>
                <a:spcPct val="100000"/>
              </a:lnSpc>
            </a:pPr>
            <a:r>
              <a:rPr lang="en-US" sz="4400" b="1" dirty="0">
                <a:solidFill>
                  <a:srgbClr val="FFFFFF">
                    <a:alpha val="55000"/>
                  </a:srgbClr>
                </a:solidFill>
                <a:latin typeface="MiSans" pitchFamily="34" charset="0"/>
                <a:ea typeface="MiSans" pitchFamily="34" charset="-122"/>
                <a:cs typeface="MiSans" pitchFamily="34" charset="-120"/>
              </a:rPr>
              <a:t>CONTENTS</a:t>
            </a:r>
            <a:endParaRPr lang="en-US" sz="1600" dirty="0"/>
          </a:p>
        </p:txBody>
      </p:sp>
      <p:sp>
        <p:nvSpPr>
          <p:cNvPr id="14" name="Text 11"/>
          <p:cNvSpPr/>
          <p:nvPr/>
        </p:nvSpPr>
        <p:spPr>
          <a:xfrm>
            <a:off x="1054100" y="216916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01</a:t>
            </a:r>
            <a:endParaRPr lang="en-US" sz="1600" dirty="0"/>
          </a:p>
        </p:txBody>
      </p:sp>
      <p:sp>
        <p:nvSpPr>
          <p:cNvPr id="15" name="Text 12"/>
          <p:cNvSpPr/>
          <p:nvPr/>
        </p:nvSpPr>
        <p:spPr>
          <a:xfrm>
            <a:off x="1846580" y="2225040"/>
            <a:ext cx="10090785"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Introducción y Visión</a:t>
            </a:r>
            <a:endParaRPr lang="en-US" sz="1600" dirty="0"/>
          </a:p>
        </p:txBody>
      </p:sp>
      <p:sp>
        <p:nvSpPr>
          <p:cNvPr id="16" name="Text 13"/>
          <p:cNvSpPr/>
          <p:nvPr/>
        </p:nvSpPr>
        <p:spPr>
          <a:xfrm>
            <a:off x="1054100" y="295211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02</a:t>
            </a:r>
            <a:endParaRPr lang="en-US" sz="1600" dirty="0"/>
          </a:p>
        </p:txBody>
      </p:sp>
      <p:sp>
        <p:nvSpPr>
          <p:cNvPr id="17" name="Text 14"/>
          <p:cNvSpPr/>
          <p:nvPr/>
        </p:nvSpPr>
        <p:spPr>
          <a:xfrm>
            <a:off x="1846580" y="3007995"/>
            <a:ext cx="10090785"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El Desafío Central</a:t>
            </a:r>
            <a:endParaRPr lang="en-US" sz="1600" dirty="0"/>
          </a:p>
        </p:txBody>
      </p:sp>
      <p:sp>
        <p:nvSpPr>
          <p:cNvPr id="18" name="Text 15"/>
          <p:cNvSpPr/>
          <p:nvPr/>
        </p:nvSpPr>
        <p:spPr>
          <a:xfrm>
            <a:off x="1054100" y="3744595"/>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03</a:t>
            </a:r>
            <a:endParaRPr lang="en-US" sz="1600" dirty="0"/>
          </a:p>
        </p:txBody>
      </p:sp>
      <p:sp>
        <p:nvSpPr>
          <p:cNvPr id="19" name="Text 16"/>
          <p:cNvSpPr/>
          <p:nvPr/>
        </p:nvSpPr>
        <p:spPr>
          <a:xfrm>
            <a:off x="1846580" y="3800475"/>
            <a:ext cx="10090785"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Solución Técnica</a:t>
            </a:r>
            <a:endParaRPr lang="en-US" sz="1600" dirty="0"/>
          </a:p>
        </p:txBody>
      </p:sp>
      <p:sp>
        <p:nvSpPr>
          <p:cNvPr id="20" name="Text 17"/>
          <p:cNvSpPr/>
          <p:nvPr/>
        </p:nvSpPr>
        <p:spPr>
          <a:xfrm>
            <a:off x="1054100" y="454660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04</a:t>
            </a:r>
            <a:endParaRPr lang="en-US" sz="1600" dirty="0"/>
          </a:p>
        </p:txBody>
      </p:sp>
      <p:sp>
        <p:nvSpPr>
          <p:cNvPr id="21" name="Text 18"/>
          <p:cNvSpPr/>
          <p:nvPr/>
        </p:nvSpPr>
        <p:spPr>
          <a:xfrm>
            <a:off x="1846580" y="4602480"/>
            <a:ext cx="10090785"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Impacto y Resultados</a:t>
            </a:r>
            <a:endParaRPr lang="en-US" sz="1600" dirty="0"/>
          </a:p>
        </p:txBody>
      </p:sp>
      <p:sp>
        <p:nvSpPr>
          <p:cNvPr id="22" name="Text 19"/>
          <p:cNvSpPr/>
          <p:nvPr/>
        </p:nvSpPr>
        <p:spPr>
          <a:xfrm>
            <a:off x="1054100" y="5358130"/>
            <a:ext cx="772795" cy="507365"/>
          </a:xfrm>
          <a:prstGeom prst="rect">
            <a:avLst/>
          </a:prstGeom>
          <a:noFill/>
          <a:ln/>
        </p:spPr>
        <p:txBody>
          <a:bodyPr wrap="square" lIns="91440" tIns="45720" rIns="91440" bIns="45720" rtlCol="0" anchor="t"/>
          <a:lstStyle/>
          <a:p>
            <a:pPr>
              <a:lnSpc>
                <a:spcPct val="100000"/>
              </a:lnSpc>
            </a:pPr>
            <a:r>
              <a:rPr lang="en-US" sz="2800" b="1" dirty="0">
                <a:solidFill>
                  <a:srgbClr val="218EC1"/>
                </a:solidFill>
                <a:latin typeface="MiSans" pitchFamily="34" charset="0"/>
                <a:ea typeface="MiSans" pitchFamily="34" charset="-122"/>
                <a:cs typeface="MiSans" pitchFamily="34" charset="-120"/>
              </a:rPr>
              <a:t>05</a:t>
            </a:r>
            <a:endParaRPr lang="en-US" sz="1600" dirty="0"/>
          </a:p>
        </p:txBody>
      </p:sp>
      <p:sp>
        <p:nvSpPr>
          <p:cNvPr id="23" name="Text 20"/>
          <p:cNvSpPr/>
          <p:nvPr/>
        </p:nvSpPr>
        <p:spPr>
          <a:xfrm>
            <a:off x="1846580" y="5414010"/>
            <a:ext cx="10090785" cy="303411"/>
          </a:xfrm>
          <a:prstGeom prst="rect">
            <a:avLst/>
          </a:prstGeom>
          <a:noFill/>
          <a:ln/>
        </p:spPr>
        <p:txBody>
          <a:bodyPr wrap="square" lIns="91440" tIns="45720" rIns="91440" bIns="45720" rtlCol="0" anchor="t">
            <a:spAutoFit/>
          </a:bodyPr>
          <a:lstStyle/>
          <a:p>
            <a:pPr>
              <a:lnSpc>
                <a:spcPct val="100000"/>
              </a:lnSpc>
            </a:pPr>
            <a:r>
              <a:rPr lang="en-US" sz="2000" b="1" dirty="0">
                <a:solidFill>
                  <a:srgbClr val="FFFFFF"/>
                </a:solidFill>
                <a:latin typeface="MiSans" pitchFamily="34" charset="0"/>
                <a:ea typeface="MiSans" pitchFamily="34" charset="-122"/>
                <a:cs typeface="MiSans" pitchFamily="34" charset="-120"/>
              </a:rPr>
              <a:t>Conclusión y Próximos Pasos</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01</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Introducción y Visión</a:t>
            </a: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1919605" y="-5283835"/>
            <a:ext cx="8323580" cy="8323580"/>
          </a:xfrm>
          <a:prstGeom prst="ellipse">
            <a:avLst/>
          </a:prstGeom>
          <a:solidFill>
            <a:srgbClr val="FFFFFF">
              <a:alpha val="5098"/>
            </a:srgbClr>
          </a:solidFill>
          <a:ln/>
        </p:spPr>
        <p:txBody>
          <a:bodyPr/>
          <a:lstStyle/>
          <a:p>
            <a:endParaRPr lang="es-CO"/>
          </a:p>
        </p:txBody>
      </p:sp>
      <p:sp>
        <p:nvSpPr>
          <p:cNvPr id="3" name="Text 1"/>
          <p:cNvSpPr/>
          <p:nvPr/>
        </p:nvSpPr>
        <p:spPr>
          <a:xfrm>
            <a:off x="1919605" y="-5283835"/>
            <a:ext cx="8323580" cy="8323580"/>
          </a:xfrm>
          <a:prstGeom prst="rect">
            <a:avLst/>
          </a:prstGeom>
          <a:noFill/>
          <a:ln/>
        </p:spPr>
        <p:txBody>
          <a:bodyPr wrap="square" lIns="0" tIns="0" rIns="0" bIns="0" rtlCol="0" anchor="t"/>
          <a:lstStyle/>
          <a:p>
            <a:pPr>
              <a:lnSpc>
                <a:spcPct val="100000"/>
              </a:lnSpc>
            </a:pPr>
            <a:endParaRPr lang="en-US" sz="1600" dirty="0"/>
          </a:p>
        </p:txBody>
      </p:sp>
      <p:sp>
        <p:nvSpPr>
          <p:cNvPr id="4" name="Shape 2"/>
          <p:cNvSpPr/>
          <p:nvPr/>
        </p:nvSpPr>
        <p:spPr>
          <a:xfrm>
            <a:off x="-3264535" y="3461385"/>
            <a:ext cx="5857240" cy="5857240"/>
          </a:xfrm>
          <a:prstGeom prst="ellipse">
            <a:avLst/>
          </a:prstGeom>
          <a:solidFill>
            <a:srgbClr val="FFFFFF">
              <a:alpha val="10196"/>
            </a:srgbClr>
          </a:solidFill>
          <a:ln/>
        </p:spPr>
        <p:txBody>
          <a:bodyPr/>
          <a:lstStyle/>
          <a:p>
            <a:endParaRPr lang="es-CO"/>
          </a:p>
        </p:txBody>
      </p:sp>
      <p:sp>
        <p:nvSpPr>
          <p:cNvPr id="5" name="Text 3"/>
          <p:cNvSpPr/>
          <p:nvPr/>
        </p:nvSpPr>
        <p:spPr>
          <a:xfrm>
            <a:off x="-3264535" y="3461385"/>
            <a:ext cx="5857240" cy="5857240"/>
          </a:xfrm>
          <a:prstGeom prst="rect">
            <a:avLst/>
          </a:prstGeom>
          <a:noFill/>
          <a:ln/>
        </p:spPr>
        <p:txBody>
          <a:bodyPr wrap="square" lIns="0" tIns="0" rIns="0" bIns="0" rtlCol="0" anchor="t"/>
          <a:lstStyle/>
          <a:p>
            <a:pPr>
              <a:lnSpc>
                <a:spcPct val="100000"/>
              </a:lnSpc>
            </a:pPr>
            <a:endParaRPr lang="en-US" sz="1600" dirty="0"/>
          </a:p>
        </p:txBody>
      </p:sp>
      <p:sp>
        <p:nvSpPr>
          <p:cNvPr id="6" name="Shape 4"/>
          <p:cNvSpPr/>
          <p:nvPr/>
        </p:nvSpPr>
        <p:spPr>
          <a:xfrm>
            <a:off x="9224645" y="3373120"/>
            <a:ext cx="4029075" cy="4029075"/>
          </a:xfrm>
          <a:prstGeom prst="ellipse">
            <a:avLst/>
          </a:prstGeom>
          <a:solidFill>
            <a:srgbClr val="FFFFFF">
              <a:alpha val="10196"/>
            </a:srgbClr>
          </a:solidFill>
          <a:ln/>
        </p:spPr>
        <p:txBody>
          <a:bodyPr/>
          <a:lstStyle/>
          <a:p>
            <a:endParaRPr lang="es-CO"/>
          </a:p>
        </p:txBody>
      </p:sp>
      <p:sp>
        <p:nvSpPr>
          <p:cNvPr id="7" name="Text 5"/>
          <p:cNvSpPr/>
          <p:nvPr/>
        </p:nvSpPr>
        <p:spPr>
          <a:xfrm>
            <a:off x="9224645" y="3373120"/>
            <a:ext cx="4029075" cy="4029075"/>
          </a:xfrm>
          <a:prstGeom prst="rect">
            <a:avLst/>
          </a:prstGeom>
          <a:noFill/>
          <a:ln/>
        </p:spPr>
        <p:txBody>
          <a:bodyPr wrap="square" lIns="0" tIns="0" rIns="0" bIns="0" rtlCol="0" anchor="t"/>
          <a:lstStyle/>
          <a:p>
            <a:pPr>
              <a:lnSpc>
                <a:spcPct val="100000"/>
              </a:lnSpc>
            </a:pPr>
            <a:endParaRPr lang="en-US" sz="1600" dirty="0"/>
          </a:p>
        </p:txBody>
      </p:sp>
      <p:sp>
        <p:nvSpPr>
          <p:cNvPr id="8" name="Shape 6"/>
          <p:cNvSpPr/>
          <p:nvPr/>
        </p:nvSpPr>
        <p:spPr>
          <a:xfrm rot="16200000">
            <a:off x="7044690" y="425450"/>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txBody>
          <a:bodyPr/>
          <a:lstStyle/>
          <a:p>
            <a:endParaRPr lang="es-CO"/>
          </a:p>
        </p:txBody>
      </p:sp>
      <p:sp>
        <p:nvSpPr>
          <p:cNvPr id="9" name="Text 7"/>
          <p:cNvSpPr/>
          <p:nvPr/>
        </p:nvSpPr>
        <p:spPr>
          <a:xfrm rot="16200000">
            <a:off x="7044690" y="425450"/>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rot="16200000">
            <a:off x="4777105" y="-300164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txBody>
          <a:bodyPr/>
          <a:lstStyle/>
          <a:p>
            <a:endParaRPr lang="es-CO"/>
          </a:p>
        </p:txBody>
      </p:sp>
      <p:sp>
        <p:nvSpPr>
          <p:cNvPr id="11" name="Text 9"/>
          <p:cNvSpPr/>
          <p:nvPr/>
        </p:nvSpPr>
        <p:spPr>
          <a:xfrm rot="16200000">
            <a:off x="4777105" y="-300164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10"/>
          <p:cNvSpPr/>
          <p:nvPr/>
        </p:nvSpPr>
        <p:spPr>
          <a:xfrm rot="16200000">
            <a:off x="5709920" y="-1296035"/>
            <a:ext cx="1484630" cy="10367645"/>
          </a:xfrm>
          <a:prstGeom prst="round2SameRect">
            <a:avLst>
              <a:gd name="adj1" fmla="val 50000"/>
              <a:gd name="adj2" fmla="val 0"/>
            </a:avLst>
          </a:prstGeom>
          <a:gradFill flip="none" rotWithShape="1">
            <a:gsLst>
              <a:gs pos="0">
                <a:srgbClr val="A4B6C2">
                  <a:alpha val="33000"/>
                </a:srgbClr>
              </a:gs>
              <a:gs pos="100000">
                <a:srgbClr val="232322">
                  <a:alpha val="0"/>
                </a:srgbClr>
              </a:gs>
            </a:gsLst>
            <a:path path="circle">
              <a:fillToRect l="100000" b="100000"/>
            </a:path>
            <a:tileRect t="-100000" r="-100000"/>
          </a:gradFill>
          <a:ln/>
        </p:spPr>
        <p:txBody>
          <a:bodyPr/>
          <a:lstStyle/>
          <a:p>
            <a:endParaRPr lang="es-CO"/>
          </a:p>
        </p:txBody>
      </p:sp>
      <p:sp>
        <p:nvSpPr>
          <p:cNvPr id="13" name="Text 11"/>
          <p:cNvSpPr/>
          <p:nvPr/>
        </p:nvSpPr>
        <p:spPr>
          <a:xfrm rot="16200000">
            <a:off x="5709920" y="-1296035"/>
            <a:ext cx="1484630" cy="1036764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2"/>
          <p:cNvSpPr/>
          <p:nvPr/>
        </p:nvSpPr>
        <p:spPr>
          <a:xfrm>
            <a:off x="1751938" y="355953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txBody>
          <a:bodyPr/>
          <a:lstStyle/>
          <a:p>
            <a:endParaRPr lang="es-CO"/>
          </a:p>
        </p:txBody>
      </p:sp>
      <p:sp>
        <p:nvSpPr>
          <p:cNvPr id="15" name="Text 13"/>
          <p:cNvSpPr/>
          <p:nvPr/>
        </p:nvSpPr>
        <p:spPr>
          <a:xfrm>
            <a:off x="1751938" y="355953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784198" y="1904091"/>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txBody>
          <a:bodyPr/>
          <a:lstStyle/>
          <a:p>
            <a:endParaRPr lang="es-CO"/>
          </a:p>
        </p:txBody>
      </p:sp>
      <p:sp>
        <p:nvSpPr>
          <p:cNvPr id="17" name="Text 15"/>
          <p:cNvSpPr/>
          <p:nvPr/>
        </p:nvSpPr>
        <p:spPr>
          <a:xfrm>
            <a:off x="784198" y="1904091"/>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3071468" y="5338806"/>
            <a:ext cx="637958" cy="637956"/>
          </a:xfrm>
          <a:prstGeom prst="ellipse">
            <a:avLst/>
          </a:prstGeom>
          <a:gradFill flip="none" rotWithShape="1">
            <a:gsLst>
              <a:gs pos="0">
                <a:srgbClr val="8496B0"/>
              </a:gs>
              <a:gs pos="100000">
                <a:srgbClr val="1A7CAA"/>
              </a:gs>
            </a:gsLst>
            <a:lin ang="2700000" scaled="1"/>
          </a:gradFill>
          <a:ln/>
          <a:effectLst>
            <a:outerShdw blurRad="290837" dist="50607" dir="2700000" algn="bl" rotWithShape="0">
              <a:srgbClr val="788FA3">
                <a:alpha val="60000"/>
              </a:srgbClr>
            </a:outerShdw>
          </a:effectLst>
        </p:spPr>
        <p:txBody>
          <a:bodyPr/>
          <a:lstStyle/>
          <a:p>
            <a:endParaRPr lang="es-CO"/>
          </a:p>
        </p:txBody>
      </p:sp>
      <p:sp>
        <p:nvSpPr>
          <p:cNvPr id="19" name="Text 17"/>
          <p:cNvSpPr/>
          <p:nvPr/>
        </p:nvSpPr>
        <p:spPr>
          <a:xfrm>
            <a:off x="3071468" y="5338806"/>
            <a:ext cx="637958" cy="637956"/>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8"/>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21" name="Text 19"/>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22" name="Text 20"/>
          <p:cNvSpPr/>
          <p:nvPr/>
        </p:nvSpPr>
        <p:spPr>
          <a:xfrm>
            <a:off x="970280" y="88859"/>
            <a:ext cx="10520680" cy="1316633"/>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CON-SIENSIA: Datos, Inteligencia y la Transformación de la Industria Alimentaria</a:t>
            </a:r>
            <a:endParaRPr lang="en-US" sz="1600" dirty="0"/>
          </a:p>
        </p:txBody>
      </p:sp>
      <p:sp>
        <p:nvSpPr>
          <p:cNvPr id="23" name="Shape 21"/>
          <p:cNvSpPr/>
          <p:nvPr/>
        </p:nvSpPr>
        <p:spPr>
          <a:xfrm>
            <a:off x="784199" y="2075110"/>
            <a:ext cx="665094" cy="295787"/>
          </a:xfrm>
          <a:prstGeom prst="rect">
            <a:avLst/>
          </a:prstGeom>
          <a:solidFill>
            <a:srgbClr val="000000">
              <a:alpha val="0"/>
            </a:srgbClr>
          </a:solidFill>
          <a:ln/>
        </p:spPr>
        <p:txBody>
          <a:bodyPr/>
          <a:lstStyle/>
          <a:p>
            <a:endParaRPr lang="es-CO"/>
          </a:p>
        </p:txBody>
      </p:sp>
      <p:sp>
        <p:nvSpPr>
          <p:cNvPr id="24" name="Text 22"/>
          <p:cNvSpPr/>
          <p:nvPr/>
        </p:nvSpPr>
        <p:spPr>
          <a:xfrm>
            <a:off x="784199" y="207511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25" name="Text 23"/>
          <p:cNvSpPr/>
          <p:nvPr/>
        </p:nvSpPr>
        <p:spPr>
          <a:xfrm>
            <a:off x="1644650" y="1485900"/>
            <a:ext cx="771398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Introducción</a:t>
            </a:r>
            <a:endParaRPr lang="en-US" sz="1600" dirty="0"/>
          </a:p>
        </p:txBody>
      </p:sp>
      <p:sp>
        <p:nvSpPr>
          <p:cNvPr id="26" name="Text 24"/>
          <p:cNvSpPr/>
          <p:nvPr/>
        </p:nvSpPr>
        <p:spPr>
          <a:xfrm>
            <a:off x="1644650" y="1840230"/>
            <a:ext cx="7713980" cy="862409"/>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Buenos días. Hoy no hablaremos de datos, ni de alimentos, sino de la intersección crítica entre ambos. Somos Con-Siensia, una firma nacida de la necesidad de aplicar la precisión de la ingeniería y la IA a la industria más fundamental de todas: la alimentación y la salud.</a:t>
            </a:r>
            <a:endParaRPr lang="en-US" sz="1600" dirty="0"/>
          </a:p>
        </p:txBody>
      </p:sp>
      <p:sp>
        <p:nvSpPr>
          <p:cNvPr id="27" name="Shape 25"/>
          <p:cNvSpPr/>
          <p:nvPr/>
        </p:nvSpPr>
        <p:spPr>
          <a:xfrm>
            <a:off x="1725064" y="3730950"/>
            <a:ext cx="665094" cy="295787"/>
          </a:xfrm>
          <a:prstGeom prst="rect">
            <a:avLst/>
          </a:prstGeom>
          <a:solidFill>
            <a:srgbClr val="000000">
              <a:alpha val="0"/>
            </a:srgbClr>
          </a:solidFill>
          <a:ln/>
        </p:spPr>
        <p:txBody>
          <a:bodyPr/>
          <a:lstStyle/>
          <a:p>
            <a:endParaRPr lang="es-CO"/>
          </a:p>
        </p:txBody>
      </p:sp>
      <p:sp>
        <p:nvSpPr>
          <p:cNvPr id="28" name="Text 26"/>
          <p:cNvSpPr/>
          <p:nvPr/>
        </p:nvSpPr>
        <p:spPr>
          <a:xfrm>
            <a:off x="1725064" y="3730950"/>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27"/>
          <p:cNvSpPr/>
          <p:nvPr/>
        </p:nvSpPr>
        <p:spPr>
          <a:xfrm>
            <a:off x="2529840" y="3249930"/>
            <a:ext cx="771398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Nuestra Misión</a:t>
            </a:r>
            <a:endParaRPr lang="en-US" sz="1600" dirty="0"/>
          </a:p>
        </p:txBody>
      </p:sp>
      <p:sp>
        <p:nvSpPr>
          <p:cNvPr id="30" name="Text 28"/>
          <p:cNvSpPr/>
          <p:nvPr/>
        </p:nvSpPr>
        <p:spPr>
          <a:xfrm>
            <a:off x="2529840" y="3604260"/>
            <a:ext cx="7713980" cy="909608"/>
          </a:xfrm>
          <a:prstGeom prst="rect">
            <a:avLst/>
          </a:prstGeom>
          <a:noFill/>
          <a:ln/>
        </p:spPr>
        <p:txBody>
          <a:bodyPr wrap="square" lIns="45720" tIns="45720" rIns="45720" bIns="45720" rtlCol="0" anchor="t">
            <a:spAutoFit/>
          </a:bodyPr>
          <a:lstStyle/>
          <a:p>
            <a:pPr>
              <a:lnSpc>
                <a:spcPct val="130000"/>
              </a:lnSpc>
            </a:pPr>
            <a:r>
              <a:rPr lang="en-US" sz="1400" dirty="0" err="1">
                <a:solidFill>
                  <a:srgbClr val="FFFFFF"/>
                </a:solidFill>
                <a:latin typeface="MiSans" pitchFamily="34" charset="0"/>
                <a:ea typeface="MiSans" pitchFamily="34" charset="-122"/>
                <a:cs typeface="MiSans" pitchFamily="34" charset="-120"/>
              </a:rPr>
              <a:t>Transformar</a:t>
            </a:r>
            <a:r>
              <a:rPr lang="en-US" sz="1400" dirty="0">
                <a:solidFill>
                  <a:srgbClr val="FFFFFF"/>
                </a:solidFill>
                <a:latin typeface="MiSans" pitchFamily="34" charset="0"/>
                <a:ea typeface="MiSans" pitchFamily="34" charset="-122"/>
                <a:cs typeface="MiSans" pitchFamily="34" charset="-120"/>
              </a:rPr>
              <a:t> la industria alimentaria mediante la integración de datos, inteligencia artificial y conocimientos especializados. Buscamos convertir la nutrición en una ciencia exacta, mejorando la salud y el bienestar de las personas.</a:t>
            </a:r>
            <a:endParaRPr lang="en-US" sz="1600" dirty="0"/>
          </a:p>
        </p:txBody>
      </p:sp>
      <p:sp>
        <p:nvSpPr>
          <p:cNvPr id="31" name="Shape 29"/>
          <p:cNvSpPr/>
          <p:nvPr/>
        </p:nvSpPr>
        <p:spPr>
          <a:xfrm>
            <a:off x="3057900" y="5527017"/>
            <a:ext cx="665094" cy="295787"/>
          </a:xfrm>
          <a:prstGeom prst="rect">
            <a:avLst/>
          </a:prstGeom>
          <a:solidFill>
            <a:srgbClr val="000000">
              <a:alpha val="0"/>
            </a:srgbClr>
          </a:solidFill>
          <a:ln/>
        </p:spPr>
        <p:txBody>
          <a:bodyPr/>
          <a:lstStyle/>
          <a:p>
            <a:endParaRPr lang="es-CO"/>
          </a:p>
        </p:txBody>
      </p:sp>
      <p:sp>
        <p:nvSpPr>
          <p:cNvPr id="32" name="Text 30"/>
          <p:cNvSpPr/>
          <p:nvPr/>
        </p:nvSpPr>
        <p:spPr>
          <a:xfrm>
            <a:off x="3057900" y="5527017"/>
            <a:ext cx="665094" cy="295787"/>
          </a:xfrm>
          <a:prstGeom prst="rect">
            <a:avLst/>
          </a:prstGeom>
          <a:noFill/>
          <a:ln/>
        </p:spPr>
        <p:txBody>
          <a:bodyPr wrap="square" lIns="0" tIns="0" rIns="0" bIns="0" rtlCol="0" anchor="t"/>
          <a:lstStyle/>
          <a:p>
            <a:pPr algn="ctr">
              <a:lnSpc>
                <a:spcPct val="110000"/>
              </a:lnSpc>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33" name="Text 31"/>
          <p:cNvSpPr/>
          <p:nvPr/>
        </p:nvSpPr>
        <p:spPr>
          <a:xfrm>
            <a:off x="4034790" y="4953000"/>
            <a:ext cx="7602220" cy="276225"/>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Impacto</a:t>
            </a:r>
            <a:endParaRPr lang="en-US" sz="1600" dirty="0"/>
          </a:p>
        </p:txBody>
      </p:sp>
      <p:sp>
        <p:nvSpPr>
          <p:cNvPr id="34" name="Text 32"/>
          <p:cNvSpPr/>
          <p:nvPr/>
        </p:nvSpPr>
        <p:spPr>
          <a:xfrm>
            <a:off x="4034790" y="5307330"/>
            <a:ext cx="7844155" cy="287338"/>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Al combinar la precisión de la ingeniería con la IA, podemos ofrecer soluciones innovadoras que optimizan procesos, reducen costos y mejoran la calidad de los productos alimentarios, beneficiando tanto a las empresas como a los consumidores.</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E1215"/>
        </a:solidFill>
        <a:effectLst/>
      </p:bgPr>
    </p:bg>
    <p:spTree>
      <p:nvGrpSpPr>
        <p:cNvPr id="1" name=""/>
        <p:cNvGrpSpPr/>
        <p:nvPr/>
      </p:nvGrpSpPr>
      <p:grpSpPr>
        <a:xfrm>
          <a:off x="0" y="0"/>
          <a:ext cx="0" cy="0"/>
          <a:chOff x="0" y="0"/>
          <a:chExt cx="0" cy="0"/>
        </a:xfrm>
      </p:grpSpPr>
      <p:sp>
        <p:nvSpPr>
          <p:cNvPr id="2" name="Text 0"/>
          <p:cNvSpPr/>
          <p:nvPr/>
        </p:nvSpPr>
        <p:spPr>
          <a:xfrm>
            <a:off x="375285" y="2637155"/>
            <a:ext cx="3931920" cy="2281555"/>
          </a:xfrm>
          <a:prstGeom prst="rect">
            <a:avLst/>
          </a:prstGeom>
          <a:noFill/>
          <a:ln/>
        </p:spPr>
        <p:txBody>
          <a:bodyPr wrap="square" lIns="45720" tIns="45720" rIns="45720" bIns="45720" rtlCol="0" anchor="t"/>
          <a:lstStyle/>
          <a:p>
            <a:pPr>
              <a:lnSpc>
                <a:spcPct val="130000"/>
              </a:lnSpc>
            </a:pPr>
            <a:r>
              <a:rPr lang="en-US" sz="2800" dirty="0">
                <a:solidFill>
                  <a:srgbClr val="218EC1"/>
                </a:solidFill>
                <a:latin typeface="MiSans" pitchFamily="34" charset="0"/>
                <a:ea typeface="MiSans" pitchFamily="34" charset="-122"/>
                <a:cs typeface="MiSans" pitchFamily="34" charset="-120"/>
              </a:rPr>
              <a:t>Nuestra Fórmula: Experticia Humana + Inteligencia Artificial</a:t>
            </a:r>
            <a:endParaRPr lang="en-US" sz="1600" dirty="0"/>
          </a:p>
        </p:txBody>
      </p:sp>
      <p:pic>
        <p:nvPicPr>
          <p:cNvPr id="3" name="Image 0" descr="https://kimi-img.moonshot.cn/pub/slides/slides_tmpl/image/25-08-27-20:03:33-d2nf8598bjvh7rlj09d0.png"/>
          <p:cNvPicPr>
            <a:picLocks noChangeAspect="1"/>
          </p:cNvPicPr>
          <p:nvPr/>
        </p:nvPicPr>
        <p:blipFill>
          <a:blip r:embed="rId3"/>
          <a:stretch>
            <a:fillRect/>
          </a:stretch>
        </p:blipFill>
        <p:spPr>
          <a:xfrm rot="20700000">
            <a:off x="701675" y="4720590"/>
            <a:ext cx="1534160" cy="1534160"/>
          </a:xfrm>
          <a:prstGeom prst="rect">
            <a:avLst/>
          </a:prstGeom>
        </p:spPr>
      </p:pic>
      <p:pic>
        <p:nvPicPr>
          <p:cNvPr id="4" name="Image 1" descr="https://kimi-img.moonshot.cn/pub/slides/slides_tmpl/image/25-08-27-20:03:33-d2nf8598bjvh7rlj09d0.png"/>
          <p:cNvPicPr>
            <a:picLocks noChangeAspect="1"/>
          </p:cNvPicPr>
          <p:nvPr/>
        </p:nvPicPr>
        <p:blipFill>
          <a:blip r:embed="rId3"/>
          <a:stretch>
            <a:fillRect/>
          </a:stretch>
        </p:blipFill>
        <p:spPr>
          <a:xfrm rot="900000">
            <a:off x="1675765" y="4004310"/>
            <a:ext cx="1032510" cy="1032510"/>
          </a:xfrm>
          <a:prstGeom prst="rect">
            <a:avLst/>
          </a:prstGeom>
        </p:spPr>
      </p:pic>
      <p:pic>
        <p:nvPicPr>
          <p:cNvPr id="5" name="Image 2" descr="https://kimi-img.moonshot.cn/pub/slides/slides_tmpl/image/25-08-27-20:03:33-d2nf8598bjvh7rlj09c0.jpeg"/>
          <p:cNvPicPr>
            <a:picLocks noChangeAspect="1"/>
          </p:cNvPicPr>
          <p:nvPr/>
        </p:nvPicPr>
        <p:blipFill>
          <a:blip r:embed="rId4"/>
          <a:srcRect t="20148" b="37137"/>
          <a:stretch/>
        </p:blipFill>
        <p:spPr>
          <a:xfrm>
            <a:off x="0" y="0"/>
            <a:ext cx="12192635" cy="2232025"/>
          </a:xfrm>
          <a:prstGeom prst="rect">
            <a:avLst/>
          </a:prstGeom>
        </p:spPr>
      </p:pic>
      <p:sp>
        <p:nvSpPr>
          <p:cNvPr id="6" name="Shape 1"/>
          <p:cNvSpPr/>
          <p:nvPr/>
        </p:nvSpPr>
        <p:spPr>
          <a:xfrm>
            <a:off x="-12065" y="5080"/>
            <a:ext cx="12216765" cy="2231390"/>
          </a:xfrm>
          <a:prstGeom prst="rect">
            <a:avLst/>
          </a:prstGeom>
          <a:gradFill flip="none" rotWithShape="1">
            <a:gsLst>
              <a:gs pos="0">
                <a:srgbClr val="D4EDF8">
                  <a:alpha val="26000"/>
                </a:srgbClr>
              </a:gs>
              <a:gs pos="50000">
                <a:srgbClr val="28A4DE">
                  <a:alpha val="0"/>
                </a:srgbClr>
              </a:gs>
              <a:gs pos="100000">
                <a:srgbClr val="115372">
                  <a:alpha val="26000"/>
                </a:srgbClr>
              </a:gs>
            </a:gsLst>
            <a:lin ang="2700000" scaled="1"/>
          </a:gradFill>
          <a:ln/>
        </p:spPr>
        <p:txBody>
          <a:bodyPr/>
          <a:lstStyle/>
          <a:p>
            <a:endParaRPr lang="es-CO"/>
          </a:p>
        </p:txBody>
      </p:sp>
      <p:sp>
        <p:nvSpPr>
          <p:cNvPr id="7" name="Text 2"/>
          <p:cNvSpPr/>
          <p:nvPr/>
        </p:nvSpPr>
        <p:spPr>
          <a:xfrm>
            <a:off x="-12065" y="5080"/>
            <a:ext cx="12216765" cy="2231390"/>
          </a:xfrm>
          <a:prstGeom prst="rect">
            <a:avLst/>
          </a:prstGeom>
          <a:noFill/>
          <a:ln/>
        </p:spPr>
        <p:txBody>
          <a:bodyPr wrap="square" lIns="0" tIns="0" rIns="0" bIns="0" rtlCol="0" anchor="t"/>
          <a:lstStyle/>
          <a:p>
            <a:pPr>
              <a:lnSpc>
                <a:spcPct val="100000"/>
              </a:lnSpc>
            </a:pPr>
            <a:endParaRPr lang="en-US" sz="1600" dirty="0"/>
          </a:p>
        </p:txBody>
      </p:sp>
      <p:sp>
        <p:nvSpPr>
          <p:cNvPr id="8" name="Text 3"/>
          <p:cNvSpPr/>
          <p:nvPr/>
        </p:nvSpPr>
        <p:spPr>
          <a:xfrm>
            <a:off x="4307205" y="270827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Equipo Multidisciplinario</a:t>
            </a:r>
            <a:endParaRPr lang="en-US" sz="1600" dirty="0"/>
          </a:p>
        </p:txBody>
      </p:sp>
      <p:sp>
        <p:nvSpPr>
          <p:cNvPr id="9" name="Text 4"/>
          <p:cNvSpPr/>
          <p:nvPr/>
        </p:nvSpPr>
        <p:spPr>
          <a:xfrm>
            <a:off x="6796405" y="2719070"/>
            <a:ext cx="5201285" cy="1689735"/>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Con-Siensia no es una simple consultora tecnológica. Somos un equipo multidisciplinario que combina experticia en alimentos, derecho, contabilidad e ingeniería. Nuestra fortaleza reside en la diversidad de conocimientos y habilidades.</a:t>
            </a:r>
            <a:endParaRPr lang="en-US" sz="1600" dirty="0"/>
          </a:p>
        </p:txBody>
      </p:sp>
      <p:sp>
        <p:nvSpPr>
          <p:cNvPr id="10" name="Text 5"/>
          <p:cNvSpPr/>
          <p:nvPr/>
        </p:nvSpPr>
        <p:spPr>
          <a:xfrm>
            <a:off x="4307205" y="4584065"/>
            <a:ext cx="2489200" cy="1717040"/>
          </a:xfrm>
          <a:prstGeom prst="rect">
            <a:avLst/>
          </a:prstGeom>
          <a:noFill/>
          <a:ln/>
        </p:spPr>
        <p:txBody>
          <a:bodyPr wrap="square" lIns="45720" tIns="45720" rIns="45720" bIns="45720" rtlCol="0" anchor="t"/>
          <a:lstStyle/>
          <a:p>
            <a:pPr>
              <a:lnSpc>
                <a:spcPct val="130000"/>
              </a:lnSpc>
            </a:pPr>
            <a:r>
              <a:rPr lang="en-US" sz="2000" dirty="0">
                <a:solidFill>
                  <a:srgbClr val="7EC9EB"/>
                </a:solidFill>
                <a:latin typeface="MiSans" pitchFamily="34" charset="0"/>
                <a:ea typeface="MiSans" pitchFamily="34" charset="-122"/>
                <a:cs typeface="MiSans" pitchFamily="34" charset="-120"/>
              </a:rPr>
              <a:t>Soluciones Integrales</a:t>
            </a:r>
            <a:endParaRPr lang="en-US" sz="1600" dirty="0"/>
          </a:p>
        </p:txBody>
      </p:sp>
      <p:sp>
        <p:nvSpPr>
          <p:cNvPr id="11" name="Text 6"/>
          <p:cNvSpPr/>
          <p:nvPr/>
        </p:nvSpPr>
        <p:spPr>
          <a:xfrm>
            <a:off x="6796405" y="4594860"/>
            <a:ext cx="5201285" cy="1689735"/>
          </a:xfrm>
          <a:prstGeom prst="rect">
            <a:avLst/>
          </a:prstGeom>
          <a:noFill/>
          <a:ln/>
        </p:spPr>
        <p:txBody>
          <a:bodyPr wrap="square" lIns="45720" tIns="45720" rIns="45720" bIns="45720" rtlCol="0" anchor="t">
            <a:spAutoFit/>
          </a:bodyPr>
          <a:lstStyle/>
          <a:p>
            <a:pPr>
              <a:lnSpc>
                <a:spcPct val="130000"/>
              </a:lnSpc>
            </a:pPr>
            <a:r>
              <a:rPr lang="en-US" sz="1600" dirty="0">
                <a:solidFill>
                  <a:srgbClr val="FFFFFF"/>
                </a:solidFill>
                <a:latin typeface="MiSans" pitchFamily="34" charset="0"/>
                <a:ea typeface="MiSans" pitchFamily="34" charset="-122"/>
                <a:cs typeface="MiSans" pitchFamily="34" charset="-120"/>
              </a:rPr>
              <a:t>Ofrecemos soluciones integrales que abordan todos los aspectos críticos del negocio, desde la optimización de costos en la cadena de suministro hasta la validación legal y la innovación en productos a través del análisis de datos.</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02</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El Desafío Central</a:t>
            </a: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E1215"/>
        </a:solidFill>
        <a:effectLst/>
      </p:bgPr>
    </p:bg>
    <p:spTree>
      <p:nvGrpSpPr>
        <p:cNvPr id="1" name=""/>
        <p:cNvGrpSpPr/>
        <p:nvPr/>
      </p:nvGrpSpPr>
      <p:grpSpPr>
        <a:xfrm>
          <a:off x="0" y="0"/>
          <a:ext cx="0" cy="0"/>
          <a:chOff x="0" y="0"/>
          <a:chExt cx="0" cy="0"/>
        </a:xfrm>
      </p:grpSpPr>
      <p:sp>
        <p:nvSpPr>
          <p:cNvPr id="2"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3"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pic>
        <p:nvPicPr>
          <p:cNvPr id="4" name="Image 0" descr="https://kimi-img.moonshot.cn/pub/slides/slides_tmpl/image/25-08-27-20:03:31-d2nf84p8bjvh7rlj0980.png"/>
          <p:cNvPicPr>
            <a:picLocks noChangeAspect="1"/>
          </p:cNvPicPr>
          <p:nvPr/>
        </p:nvPicPr>
        <p:blipFill>
          <a:blip r:embed="rId3"/>
          <a:stretch>
            <a:fillRect/>
          </a:stretch>
        </p:blipFill>
        <p:spPr>
          <a:xfrm>
            <a:off x="7981563" y="2286395"/>
            <a:ext cx="4338956" cy="4752341"/>
          </a:xfrm>
          <a:prstGeom prst="rect">
            <a:avLst/>
          </a:prstGeom>
        </p:spPr>
      </p:pic>
      <p:sp>
        <p:nvSpPr>
          <p:cNvPr id="5" name="Shape 2"/>
          <p:cNvSpPr/>
          <p:nvPr/>
        </p:nvSpPr>
        <p:spPr>
          <a:xfrm>
            <a:off x="712470" y="4015740"/>
            <a:ext cx="5337175" cy="2405380"/>
          </a:xfrm>
          <a:prstGeom prst="snip1Rect">
            <a:avLst>
              <a:gd name="adj" fmla="val 41715"/>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6" name="Text 3"/>
          <p:cNvSpPr/>
          <p:nvPr/>
        </p:nvSpPr>
        <p:spPr>
          <a:xfrm>
            <a:off x="712470" y="40157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7" name="Shape 4"/>
          <p:cNvSpPr/>
          <p:nvPr/>
        </p:nvSpPr>
        <p:spPr>
          <a:xfrm flipV="1">
            <a:off x="712470" y="1412240"/>
            <a:ext cx="5337175" cy="2405380"/>
          </a:xfrm>
          <a:prstGeom prst="snip1Rect">
            <a:avLst>
              <a:gd name="adj" fmla="val 41715"/>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8" name="Text 5"/>
          <p:cNvSpPr/>
          <p:nvPr/>
        </p:nvSpPr>
        <p:spPr>
          <a:xfrm>
            <a:off x="712470" y="14122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9" name="Shape 6"/>
          <p:cNvSpPr/>
          <p:nvPr/>
        </p:nvSpPr>
        <p:spPr>
          <a:xfrm flipH="1">
            <a:off x="6174105" y="4015740"/>
            <a:ext cx="5337175" cy="2405380"/>
          </a:xfrm>
          <a:prstGeom prst="snip1Rect">
            <a:avLst>
              <a:gd name="adj" fmla="val 41715"/>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10" name="Text 7"/>
          <p:cNvSpPr/>
          <p:nvPr/>
        </p:nvSpPr>
        <p:spPr>
          <a:xfrm>
            <a:off x="6174105" y="4015740"/>
            <a:ext cx="5337175" cy="2405380"/>
          </a:xfrm>
          <a:prstGeom prst="rect">
            <a:avLst/>
          </a:prstGeom>
          <a:noFill/>
          <a:ln/>
        </p:spPr>
        <p:txBody>
          <a:bodyPr wrap="square" lIns="0" tIns="0" rIns="0" bIns="0" rtlCol="0" anchor="t"/>
          <a:lstStyle/>
          <a:p>
            <a:pPr>
              <a:lnSpc>
                <a:spcPct val="100000"/>
              </a:lnSpc>
            </a:pPr>
            <a:endParaRPr lang="en-US" sz="1600" dirty="0"/>
          </a:p>
        </p:txBody>
      </p:sp>
      <p:sp>
        <p:nvSpPr>
          <p:cNvPr id="11" name="Shape 8"/>
          <p:cNvSpPr/>
          <p:nvPr/>
        </p:nvSpPr>
        <p:spPr>
          <a:xfrm flipH="1" flipV="1">
            <a:off x="6174105" y="1431925"/>
            <a:ext cx="5337175" cy="2405380"/>
          </a:xfrm>
          <a:prstGeom prst="snip1Rect">
            <a:avLst>
              <a:gd name="adj" fmla="val 41715"/>
            </a:avLst>
          </a:prstGeom>
          <a:gradFill flip="none" rotWithShape="1">
            <a:gsLst>
              <a:gs pos="0">
                <a:srgbClr val="788FA3">
                  <a:alpha val="39000"/>
                </a:srgbClr>
              </a:gs>
              <a:gs pos="22000">
                <a:srgbClr val="788FA3">
                  <a:alpha val="36000"/>
                </a:srgbClr>
              </a:gs>
              <a:gs pos="54000">
                <a:srgbClr val="788FA3">
                  <a:alpha val="7000"/>
                </a:srgbClr>
              </a:gs>
              <a:gs pos="100000">
                <a:srgbClr val="232322">
                  <a:alpha val="15000"/>
                </a:srgbClr>
              </a:gs>
            </a:gsLst>
            <a:lin ang="13500000" scaled="1"/>
          </a:gradFill>
          <a:ln w="6350">
            <a:solidFill>
              <a:srgbClr val="788FA3"/>
            </a:solidFill>
            <a:prstDash val="solid"/>
          </a:ln>
        </p:spPr>
        <p:txBody>
          <a:bodyPr/>
          <a:lstStyle/>
          <a:p>
            <a:endParaRPr lang="es-CO"/>
          </a:p>
        </p:txBody>
      </p:sp>
      <p:sp>
        <p:nvSpPr>
          <p:cNvPr id="12" name="Text 9"/>
          <p:cNvSpPr/>
          <p:nvPr/>
        </p:nvSpPr>
        <p:spPr>
          <a:xfrm>
            <a:off x="6174105" y="1431925"/>
            <a:ext cx="5337175" cy="2405380"/>
          </a:xfrm>
          <a:prstGeom prst="rect">
            <a:avLst/>
          </a:prstGeom>
          <a:noFill/>
          <a:ln/>
        </p:spPr>
        <p:txBody>
          <a:bodyPr wrap="square" lIns="0" tIns="0" rIns="0" bIns="0" rtlCol="0" anchor="t"/>
          <a:lstStyle/>
          <a:p>
            <a:pPr>
              <a:lnSpc>
                <a:spcPct val="100000"/>
              </a:lnSpc>
            </a:pPr>
            <a:endParaRPr lang="en-US" sz="1600" dirty="0"/>
          </a:p>
        </p:txBody>
      </p:sp>
      <p:sp>
        <p:nvSpPr>
          <p:cNvPr id="13" name="Shape 10"/>
          <p:cNvSpPr/>
          <p:nvPr/>
        </p:nvSpPr>
        <p:spPr>
          <a:xfrm>
            <a:off x="713105" y="403225"/>
            <a:ext cx="600710" cy="601980"/>
          </a:xfrm>
          <a:prstGeom prst="ellipse">
            <a:avLst/>
          </a:prstGeom>
          <a:gradFill flip="none" rotWithShape="1">
            <a:gsLst>
              <a:gs pos="0">
                <a:srgbClr val="28A4DE"/>
              </a:gs>
              <a:gs pos="81000">
                <a:srgbClr val="C5C9CE">
                  <a:alpha val="0"/>
                </a:srgbClr>
              </a:gs>
              <a:gs pos="100000">
                <a:srgbClr val="C5C9CE">
                  <a:alpha val="0"/>
                </a:srgbClr>
              </a:gs>
            </a:gsLst>
            <a:lin ang="2700000" scaled="1"/>
          </a:gradFill>
          <a:ln/>
        </p:spPr>
        <p:txBody>
          <a:bodyPr/>
          <a:lstStyle/>
          <a:p>
            <a:endParaRPr lang="es-CO"/>
          </a:p>
        </p:txBody>
      </p:sp>
      <p:sp>
        <p:nvSpPr>
          <p:cNvPr id="14" name="Text 11"/>
          <p:cNvSpPr/>
          <p:nvPr/>
        </p:nvSpPr>
        <p:spPr>
          <a:xfrm>
            <a:off x="713105" y="403225"/>
            <a:ext cx="600710" cy="601980"/>
          </a:xfrm>
          <a:prstGeom prst="rect">
            <a:avLst/>
          </a:prstGeom>
          <a:noFill/>
          <a:ln/>
        </p:spPr>
        <p:txBody>
          <a:bodyPr wrap="square" lIns="45720" tIns="91440" rIns="91440" bIns="45720" rtlCol="0" anchor="ctr"/>
          <a:lstStyle/>
          <a:p>
            <a:pPr>
              <a:lnSpc>
                <a:spcPct val="120000"/>
              </a:lnSpc>
            </a:pPr>
            <a:endParaRPr lang="en-US" sz="1600" dirty="0"/>
          </a:p>
        </p:txBody>
      </p:sp>
      <p:sp>
        <p:nvSpPr>
          <p:cNvPr id="15" name="Text 12"/>
          <p:cNvSpPr/>
          <p:nvPr/>
        </p:nvSpPr>
        <p:spPr>
          <a:xfrm>
            <a:off x="970280" y="104775"/>
            <a:ext cx="10520680" cy="664210"/>
          </a:xfrm>
          <a:prstGeom prst="rect">
            <a:avLst/>
          </a:prstGeom>
          <a:noFill/>
          <a:ln/>
        </p:spPr>
        <p:txBody>
          <a:bodyPr wrap="square" lIns="0" tIns="0" rIns="0" bIns="0" rtlCol="0" anchor="t">
            <a:spAutoFit/>
          </a:bodyPr>
          <a:lstStyle/>
          <a:p>
            <a:pPr>
              <a:lnSpc>
                <a:spcPct val="120000"/>
              </a:lnSpc>
            </a:pPr>
            <a:r>
              <a:rPr lang="en-US" sz="3600" dirty="0">
                <a:solidFill>
                  <a:srgbClr val="218EC1"/>
                </a:solidFill>
                <a:latin typeface="MiSans" pitchFamily="34" charset="0"/>
                <a:ea typeface="MiSans" pitchFamily="34" charset="-122"/>
                <a:cs typeface="MiSans" pitchFamily="34" charset="-120"/>
              </a:rPr>
              <a:t>El Cuello de Botella de la Personalización Nutricional</a:t>
            </a:r>
            <a:endParaRPr lang="en-US" sz="1600" dirty="0"/>
          </a:p>
        </p:txBody>
      </p:sp>
      <p:sp>
        <p:nvSpPr>
          <p:cNvPr id="16" name="Shape 13"/>
          <p:cNvSpPr/>
          <p:nvPr/>
        </p:nvSpPr>
        <p:spPr>
          <a:xfrm>
            <a:off x="5755445" y="4226746"/>
            <a:ext cx="727394" cy="368114"/>
          </a:xfrm>
          <a:custGeom>
            <a:avLst/>
            <a:gdLst/>
            <a:ahLst/>
            <a:cxnLst/>
            <a:rect l="l" t="t" r="r" b="b"/>
            <a:pathLst>
              <a:path w="727394" h="368114">
                <a:moveTo>
                  <a:pt x="727394" y="262598"/>
                </a:moveTo>
                <a:lnTo>
                  <a:pt x="81193" y="368114"/>
                </a:lnTo>
                <a:lnTo>
                  <a:pt x="0" y="0"/>
                </a:lnTo>
                <a:close/>
              </a:path>
            </a:pathLst>
          </a:custGeom>
          <a:gradFill flip="none" rotWithShape="1">
            <a:gsLst>
              <a:gs pos="0">
                <a:srgbClr val="566D80"/>
              </a:gs>
              <a:gs pos="1000">
                <a:srgbClr val="566D80"/>
              </a:gs>
              <a:gs pos="78000">
                <a:srgbClr val="303D47"/>
              </a:gs>
              <a:gs pos="100000">
                <a:srgbClr val="303D47"/>
              </a:gs>
            </a:gsLst>
            <a:lin ang="16200000" scaled="1"/>
          </a:gradFill>
          <a:ln/>
        </p:spPr>
        <p:txBody>
          <a:bodyPr/>
          <a:lstStyle/>
          <a:p>
            <a:endParaRPr lang="es-CO"/>
          </a:p>
        </p:txBody>
      </p:sp>
      <p:sp>
        <p:nvSpPr>
          <p:cNvPr id="17" name="Text 14"/>
          <p:cNvSpPr/>
          <p:nvPr/>
        </p:nvSpPr>
        <p:spPr>
          <a:xfrm>
            <a:off x="5755445" y="4226746"/>
            <a:ext cx="727394" cy="368114"/>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5360035" y="3981527"/>
            <a:ext cx="476549" cy="613333"/>
          </a:xfrm>
          <a:custGeom>
            <a:avLst/>
            <a:gdLst/>
            <a:ahLst/>
            <a:cxnLst/>
            <a:rect l="l" t="t" r="r" b="b"/>
            <a:pathLst>
              <a:path w="476549" h="613333">
                <a:moveTo>
                  <a:pt x="0" y="0"/>
                </a:moveTo>
                <a:lnTo>
                  <a:pt x="395373" y="245047"/>
                </a:lnTo>
                <a:lnTo>
                  <a:pt x="476549" y="613333"/>
                </a:lnTo>
                <a:close/>
              </a:path>
            </a:pathLst>
          </a:custGeom>
          <a:gradFill flip="none" rotWithShape="1">
            <a:gsLst>
              <a:gs pos="0">
                <a:srgbClr val="788FA3"/>
              </a:gs>
              <a:gs pos="19000">
                <a:srgbClr val="788FA3"/>
              </a:gs>
              <a:gs pos="92000">
                <a:srgbClr val="35434E"/>
              </a:gs>
              <a:gs pos="100000">
                <a:srgbClr val="35434E"/>
              </a:gs>
            </a:gsLst>
            <a:lin ang="0" scaled="1"/>
          </a:gradFill>
          <a:ln/>
        </p:spPr>
        <p:txBody>
          <a:bodyPr/>
          <a:lstStyle/>
          <a:p>
            <a:endParaRPr lang="es-CO"/>
          </a:p>
        </p:txBody>
      </p:sp>
      <p:sp>
        <p:nvSpPr>
          <p:cNvPr id="19" name="Text 16"/>
          <p:cNvSpPr/>
          <p:nvPr/>
        </p:nvSpPr>
        <p:spPr>
          <a:xfrm>
            <a:off x="5360035" y="3981527"/>
            <a:ext cx="476549" cy="613333"/>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7"/>
          <p:cNvSpPr/>
          <p:nvPr/>
        </p:nvSpPr>
        <p:spPr>
          <a:xfrm>
            <a:off x="5360035" y="3413350"/>
            <a:ext cx="395410" cy="813395"/>
          </a:xfrm>
          <a:custGeom>
            <a:avLst/>
            <a:gdLst/>
            <a:ahLst/>
            <a:cxnLst/>
            <a:rect l="l" t="t" r="r" b="b"/>
            <a:pathLst>
              <a:path w="395410" h="813395">
                <a:moveTo>
                  <a:pt x="0" y="568230"/>
                </a:moveTo>
                <a:lnTo>
                  <a:pt x="310406" y="0"/>
                </a:lnTo>
                <a:lnTo>
                  <a:pt x="395410" y="813395"/>
                </a:lnTo>
                <a:close/>
              </a:path>
            </a:pathLst>
          </a:custGeom>
          <a:gradFill flip="none" rotWithShape="1">
            <a:gsLst>
              <a:gs pos="0">
                <a:srgbClr val="8DA1B3"/>
              </a:gs>
              <a:gs pos="100000">
                <a:srgbClr val="4B5F6D"/>
              </a:gs>
            </a:gsLst>
            <a:lin ang="600000" scaled="1"/>
          </a:gradFill>
          <a:ln/>
        </p:spPr>
        <p:txBody>
          <a:bodyPr/>
          <a:lstStyle/>
          <a:p>
            <a:endParaRPr lang="es-CO"/>
          </a:p>
        </p:txBody>
      </p:sp>
      <p:sp>
        <p:nvSpPr>
          <p:cNvPr id="21" name="Text 18"/>
          <p:cNvSpPr/>
          <p:nvPr/>
        </p:nvSpPr>
        <p:spPr>
          <a:xfrm>
            <a:off x="5360035" y="3413350"/>
            <a:ext cx="395410" cy="813395"/>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9"/>
          <p:cNvSpPr/>
          <p:nvPr/>
        </p:nvSpPr>
        <p:spPr>
          <a:xfrm>
            <a:off x="5755445" y="3712872"/>
            <a:ext cx="727394" cy="776241"/>
          </a:xfrm>
          <a:custGeom>
            <a:avLst/>
            <a:gdLst/>
            <a:ahLst/>
            <a:cxnLst/>
            <a:rect l="l" t="t" r="r" b="b"/>
            <a:pathLst>
              <a:path w="727394" h="776241">
                <a:moveTo>
                  <a:pt x="694917" y="0"/>
                </a:moveTo>
                <a:lnTo>
                  <a:pt x="727394" y="776241"/>
                </a:lnTo>
                <a:lnTo>
                  <a:pt x="0" y="513514"/>
                </a:lnTo>
                <a:close/>
              </a:path>
            </a:pathLst>
          </a:custGeom>
          <a:gradFill flip="none" rotWithShape="1">
            <a:gsLst>
              <a:gs pos="0">
                <a:srgbClr val="28323A"/>
              </a:gs>
              <a:gs pos="36000">
                <a:srgbClr val="28323A"/>
              </a:gs>
              <a:gs pos="100000">
                <a:srgbClr val="637D92"/>
              </a:gs>
            </a:gsLst>
            <a:lin ang="1800000" scaled="1"/>
          </a:gradFill>
          <a:ln/>
        </p:spPr>
        <p:txBody>
          <a:bodyPr/>
          <a:lstStyle/>
          <a:p>
            <a:endParaRPr lang="es-CO"/>
          </a:p>
        </p:txBody>
      </p:sp>
      <p:sp>
        <p:nvSpPr>
          <p:cNvPr id="23" name="Text 20"/>
          <p:cNvSpPr/>
          <p:nvPr/>
        </p:nvSpPr>
        <p:spPr>
          <a:xfrm>
            <a:off x="5755445" y="3712872"/>
            <a:ext cx="727394" cy="77624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1"/>
          <p:cNvSpPr/>
          <p:nvPr/>
        </p:nvSpPr>
        <p:spPr>
          <a:xfrm>
            <a:off x="6375416" y="3226435"/>
            <a:ext cx="462264" cy="632768"/>
          </a:xfrm>
          <a:custGeom>
            <a:avLst/>
            <a:gdLst/>
            <a:ahLst/>
            <a:cxnLst/>
            <a:rect l="l" t="t" r="r" b="b"/>
            <a:pathLst>
              <a:path w="462264" h="632768">
                <a:moveTo>
                  <a:pt x="74974" y="486524"/>
                </a:moveTo>
                <a:lnTo>
                  <a:pt x="0" y="0"/>
                </a:lnTo>
                <a:lnTo>
                  <a:pt x="462264" y="632768"/>
                </a:lnTo>
                <a:close/>
              </a:path>
            </a:pathLst>
          </a:custGeom>
          <a:gradFill flip="none" rotWithShape="1">
            <a:gsLst>
              <a:gs pos="0">
                <a:srgbClr val="788FA3"/>
              </a:gs>
              <a:gs pos="1000">
                <a:srgbClr val="788FA3"/>
              </a:gs>
              <a:gs pos="92000">
                <a:srgbClr val="35434E"/>
              </a:gs>
              <a:gs pos="100000">
                <a:srgbClr val="35434E"/>
              </a:gs>
            </a:gsLst>
            <a:lin ang="9600000" scaled="1"/>
          </a:gradFill>
          <a:ln/>
        </p:spPr>
        <p:txBody>
          <a:bodyPr/>
          <a:lstStyle/>
          <a:p>
            <a:endParaRPr lang="es-CO"/>
          </a:p>
        </p:txBody>
      </p:sp>
      <p:sp>
        <p:nvSpPr>
          <p:cNvPr id="25" name="Text 22"/>
          <p:cNvSpPr/>
          <p:nvPr/>
        </p:nvSpPr>
        <p:spPr>
          <a:xfrm>
            <a:off x="6375416" y="3226435"/>
            <a:ext cx="462264" cy="632768"/>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3"/>
          <p:cNvSpPr/>
          <p:nvPr/>
        </p:nvSpPr>
        <p:spPr>
          <a:xfrm>
            <a:off x="6450270" y="3712872"/>
            <a:ext cx="387410" cy="776241"/>
          </a:xfrm>
          <a:custGeom>
            <a:avLst/>
            <a:gdLst/>
            <a:ahLst/>
            <a:cxnLst/>
            <a:rect l="l" t="t" r="r" b="b"/>
            <a:pathLst>
              <a:path w="387410" h="776241">
                <a:moveTo>
                  <a:pt x="0" y="0"/>
                </a:moveTo>
                <a:lnTo>
                  <a:pt x="387410" y="146172"/>
                </a:lnTo>
                <a:lnTo>
                  <a:pt x="32483" y="776241"/>
                </a:lnTo>
                <a:close/>
              </a:path>
            </a:pathLst>
          </a:custGeom>
          <a:gradFill flip="none" rotWithShape="1">
            <a:gsLst>
              <a:gs pos="0">
                <a:srgbClr val="28323A"/>
              </a:gs>
              <a:gs pos="28000">
                <a:srgbClr val="28323A"/>
              </a:gs>
              <a:gs pos="100000">
                <a:srgbClr val="637D92"/>
              </a:gs>
            </a:gsLst>
            <a:lin ang="0" scaled="1"/>
          </a:gradFill>
          <a:ln/>
        </p:spPr>
        <p:txBody>
          <a:bodyPr/>
          <a:lstStyle/>
          <a:p>
            <a:endParaRPr lang="es-CO"/>
          </a:p>
        </p:txBody>
      </p:sp>
      <p:sp>
        <p:nvSpPr>
          <p:cNvPr id="27" name="Text 24"/>
          <p:cNvSpPr/>
          <p:nvPr/>
        </p:nvSpPr>
        <p:spPr>
          <a:xfrm>
            <a:off x="6450270" y="3712872"/>
            <a:ext cx="387410" cy="776241"/>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5"/>
          <p:cNvSpPr/>
          <p:nvPr/>
        </p:nvSpPr>
        <p:spPr>
          <a:xfrm>
            <a:off x="5670306" y="3226435"/>
            <a:ext cx="779963" cy="486437"/>
          </a:xfrm>
          <a:custGeom>
            <a:avLst/>
            <a:gdLst/>
            <a:ahLst/>
            <a:cxnLst/>
            <a:rect l="l" t="t" r="r" b="b"/>
            <a:pathLst>
              <a:path w="779963" h="486437">
                <a:moveTo>
                  <a:pt x="0" y="186834"/>
                </a:moveTo>
                <a:lnTo>
                  <a:pt x="704976" y="0"/>
                </a:lnTo>
                <a:lnTo>
                  <a:pt x="779963" y="486437"/>
                </a:lnTo>
                <a:close/>
              </a:path>
            </a:pathLst>
          </a:custGeom>
          <a:gradFill flip="none" rotWithShape="1">
            <a:gsLst>
              <a:gs pos="0">
                <a:srgbClr val="829AAB"/>
              </a:gs>
              <a:gs pos="100000">
                <a:srgbClr val="35434E"/>
              </a:gs>
            </a:gsLst>
            <a:lin ang="7200000" scaled="1"/>
          </a:gradFill>
          <a:ln/>
        </p:spPr>
        <p:txBody>
          <a:bodyPr/>
          <a:lstStyle/>
          <a:p>
            <a:endParaRPr lang="es-CO"/>
          </a:p>
        </p:txBody>
      </p:sp>
      <p:sp>
        <p:nvSpPr>
          <p:cNvPr id="29" name="Text 26"/>
          <p:cNvSpPr/>
          <p:nvPr/>
        </p:nvSpPr>
        <p:spPr>
          <a:xfrm>
            <a:off x="5670306" y="3226435"/>
            <a:ext cx="779963" cy="486437"/>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7"/>
          <p:cNvSpPr/>
          <p:nvPr/>
        </p:nvSpPr>
        <p:spPr>
          <a:xfrm>
            <a:off x="5670306" y="3413350"/>
            <a:ext cx="779963" cy="813395"/>
          </a:xfrm>
          <a:custGeom>
            <a:avLst/>
            <a:gdLst/>
            <a:ahLst/>
            <a:cxnLst/>
            <a:rect l="l" t="t" r="r" b="b"/>
            <a:pathLst>
              <a:path w="779963" h="813395">
                <a:moveTo>
                  <a:pt x="0" y="0"/>
                </a:moveTo>
                <a:lnTo>
                  <a:pt x="779963" y="299647"/>
                </a:lnTo>
                <a:lnTo>
                  <a:pt x="85017" y="813395"/>
                </a:lnTo>
                <a:close/>
              </a:path>
            </a:pathLst>
          </a:custGeom>
          <a:gradFill flip="none" rotWithShape="1">
            <a:gsLst>
              <a:gs pos="0">
                <a:srgbClr val="AEBCC8"/>
              </a:gs>
              <a:gs pos="100000">
                <a:srgbClr val="597082"/>
              </a:gs>
            </a:gsLst>
            <a:lin ang="2700000" scaled="1"/>
          </a:gradFill>
          <a:ln/>
        </p:spPr>
        <p:txBody>
          <a:bodyPr/>
          <a:lstStyle/>
          <a:p>
            <a:endParaRPr lang="es-CO"/>
          </a:p>
        </p:txBody>
      </p:sp>
      <p:sp>
        <p:nvSpPr>
          <p:cNvPr id="31" name="Text 28"/>
          <p:cNvSpPr/>
          <p:nvPr/>
        </p:nvSpPr>
        <p:spPr>
          <a:xfrm>
            <a:off x="5670306" y="3413350"/>
            <a:ext cx="779963" cy="81339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Text 29"/>
          <p:cNvSpPr/>
          <p:nvPr/>
        </p:nvSpPr>
        <p:spPr>
          <a:xfrm>
            <a:off x="879475" y="1559560"/>
            <a:ext cx="4866640"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Demanda del Mercado</a:t>
            </a:r>
            <a:endParaRPr lang="en-US" sz="1600" dirty="0"/>
          </a:p>
        </p:txBody>
      </p:sp>
      <p:sp>
        <p:nvSpPr>
          <p:cNvPr id="33" name="Text 30"/>
          <p:cNvSpPr/>
          <p:nvPr/>
        </p:nvSpPr>
        <p:spPr>
          <a:xfrm>
            <a:off x="880110" y="1972945"/>
            <a:ext cx="4608195"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El mercado actual demanda dietas personalizadas que se adapten a las necesidades específicas de cada individuo. La personalización total es el futuro de la nutrición.</a:t>
            </a:r>
            <a:endParaRPr lang="en-US" sz="1600" dirty="0"/>
          </a:p>
        </p:txBody>
      </p:sp>
      <p:sp>
        <p:nvSpPr>
          <p:cNvPr id="34" name="Text 31"/>
          <p:cNvSpPr/>
          <p:nvPr/>
        </p:nvSpPr>
        <p:spPr>
          <a:xfrm>
            <a:off x="809625" y="4173855"/>
            <a:ext cx="4936490"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Problema Actual</a:t>
            </a:r>
            <a:endParaRPr lang="en-US" sz="1600" dirty="0"/>
          </a:p>
        </p:txBody>
      </p:sp>
      <p:sp>
        <p:nvSpPr>
          <p:cNvPr id="35" name="Text 32"/>
          <p:cNvSpPr/>
          <p:nvPr/>
        </p:nvSpPr>
        <p:spPr>
          <a:xfrm>
            <a:off x="880110" y="4561840"/>
            <a:ext cx="4608195"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Sin embargo, el proceso actual de diseño de planes nutricionales es lento, costoso y propenso a errores. Falta de eficiencia y fragilidad ante cambios en los ingredientes disponibles.</a:t>
            </a:r>
            <a:endParaRPr lang="en-US" sz="1600" dirty="0"/>
          </a:p>
        </p:txBody>
      </p:sp>
      <p:sp>
        <p:nvSpPr>
          <p:cNvPr id="36" name="Text 33"/>
          <p:cNvSpPr/>
          <p:nvPr/>
        </p:nvSpPr>
        <p:spPr>
          <a:xfrm>
            <a:off x="6632575" y="1559560"/>
            <a:ext cx="4702810"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Desafío Principal</a:t>
            </a:r>
            <a:endParaRPr lang="en-US" sz="1600" dirty="0"/>
          </a:p>
        </p:txBody>
      </p:sp>
      <p:sp>
        <p:nvSpPr>
          <p:cNvPr id="37" name="Text 34"/>
          <p:cNvSpPr/>
          <p:nvPr/>
        </p:nvSpPr>
        <p:spPr>
          <a:xfrm>
            <a:off x="6835140" y="1972945"/>
            <a:ext cx="4464685"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El desafío central es garantizar la máxima eficiencia nutricional (Kcal, macros, sodio) con la mínima cantidad de ingredientes, sin comprometer la calidad y la personalización.</a:t>
            </a:r>
            <a:endParaRPr lang="en-US" sz="1600" dirty="0"/>
          </a:p>
        </p:txBody>
      </p:sp>
      <p:sp>
        <p:nvSpPr>
          <p:cNvPr id="38" name="Text 35"/>
          <p:cNvSpPr/>
          <p:nvPr/>
        </p:nvSpPr>
        <p:spPr>
          <a:xfrm>
            <a:off x="6632575" y="4173855"/>
            <a:ext cx="4702175" cy="367030"/>
          </a:xfrm>
          <a:prstGeom prst="rect">
            <a:avLst/>
          </a:prstGeom>
          <a:noFill/>
          <a:ln/>
        </p:spPr>
        <p:txBody>
          <a:bodyPr wrap="square" lIns="45720" tIns="45720" rIns="45720" bIns="45720" rtlCol="0" anchor="t">
            <a:spAutoFit/>
          </a:bodyPr>
          <a:lstStyle/>
          <a:p>
            <a:pPr>
              <a:lnSpc>
                <a:spcPct val="100000"/>
              </a:lnSpc>
            </a:pPr>
            <a:r>
              <a:rPr lang="en-US" sz="1800" dirty="0">
                <a:solidFill>
                  <a:srgbClr val="7EC9EB"/>
                </a:solidFill>
                <a:latin typeface="MiSans" pitchFamily="34" charset="0"/>
                <a:ea typeface="MiSans" pitchFamily="34" charset="-122"/>
                <a:cs typeface="MiSans" pitchFamily="34" charset="-120"/>
              </a:rPr>
              <a:t>Nuestra Propuesta</a:t>
            </a:r>
            <a:endParaRPr lang="en-US" sz="1600" dirty="0"/>
          </a:p>
        </p:txBody>
      </p:sp>
      <p:sp>
        <p:nvSpPr>
          <p:cNvPr id="39" name="Text 36"/>
          <p:cNvSpPr/>
          <p:nvPr/>
        </p:nvSpPr>
        <p:spPr>
          <a:xfrm>
            <a:off x="6835140" y="4561840"/>
            <a:ext cx="4464685" cy="1487805"/>
          </a:xfrm>
          <a:prstGeom prst="rect">
            <a:avLst/>
          </a:prstGeom>
          <a:noFill/>
          <a:ln/>
        </p:spPr>
        <p:txBody>
          <a:bodyPr wrap="square" lIns="45720" tIns="45720" rIns="45720" bIns="45720" rtlCol="0" anchor="t">
            <a:spAutoFit/>
          </a:bodyPr>
          <a:lstStyle/>
          <a:p>
            <a:pPr>
              <a:lnSpc>
                <a:spcPct val="130000"/>
              </a:lnSpc>
            </a:pPr>
            <a:r>
              <a:rPr lang="en-US" sz="1400" dirty="0">
                <a:solidFill>
                  <a:srgbClr val="FFFFFF"/>
                </a:solidFill>
                <a:latin typeface="MiSans" pitchFamily="34" charset="0"/>
                <a:ea typeface="MiSans" pitchFamily="34" charset="-122"/>
                <a:cs typeface="MiSans" pitchFamily="34" charset="-120"/>
              </a:rPr>
              <a:t>Con-Siensia ataca este problema mediante la aplicación de algoritmos avanzados que transforman la nutrición en una ciencia exacta, resolviendo ecuaciones matemáticas para encontrar la combinación óptima de ingredientes.</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3-d2nf8598bjvh7rlj09bg.png"/>
          <p:cNvPicPr>
            <a:picLocks noChangeAspect="1"/>
          </p:cNvPicPr>
          <p:nvPr/>
        </p:nvPicPr>
        <p:blipFill>
          <a:blip r:embed="rId3"/>
          <a:srcRect l="8389" t="15000"/>
          <a:stretch/>
        </p:blipFill>
        <p:spPr>
          <a:xfrm>
            <a:off x="0" y="0"/>
            <a:ext cx="12193200" cy="6856575"/>
          </a:xfrm>
          <a:prstGeom prst="rect">
            <a:avLst/>
          </a:prstGeom>
        </p:spPr>
      </p:pic>
      <p:sp>
        <p:nvSpPr>
          <p:cNvPr id="3" name="Shape 0"/>
          <p:cNvSpPr/>
          <p:nvPr/>
        </p:nvSpPr>
        <p:spPr>
          <a:xfrm>
            <a:off x="9768840" y="1196975"/>
            <a:ext cx="4304030" cy="4304030"/>
          </a:xfrm>
          <a:prstGeom prst="ellipse">
            <a:avLst/>
          </a:prstGeom>
          <a:solidFill>
            <a:srgbClr val="FFFFFF">
              <a:alpha val="5098"/>
            </a:srgbClr>
          </a:solidFill>
          <a:ln/>
        </p:spPr>
        <p:txBody>
          <a:bodyPr/>
          <a:lstStyle/>
          <a:p>
            <a:endParaRPr lang="es-CO"/>
          </a:p>
        </p:txBody>
      </p:sp>
      <p:sp>
        <p:nvSpPr>
          <p:cNvPr id="4" name="Text 1"/>
          <p:cNvSpPr/>
          <p:nvPr/>
        </p:nvSpPr>
        <p:spPr>
          <a:xfrm>
            <a:off x="9768840" y="1196975"/>
            <a:ext cx="4304030" cy="4304030"/>
          </a:xfrm>
          <a:prstGeom prst="rect">
            <a:avLst/>
          </a:prstGeom>
          <a:noFill/>
          <a:ln/>
        </p:spPr>
        <p:txBody>
          <a:bodyPr wrap="square" lIns="0" tIns="0" rIns="0" bIns="0" rtlCol="0" anchor="t"/>
          <a:lstStyle/>
          <a:p>
            <a:pPr>
              <a:lnSpc>
                <a:spcPct val="100000"/>
              </a:lnSpc>
            </a:pPr>
            <a:endParaRPr lang="en-US" sz="1600" dirty="0"/>
          </a:p>
        </p:txBody>
      </p:sp>
      <p:sp>
        <p:nvSpPr>
          <p:cNvPr id="5" name="Text 2"/>
          <p:cNvSpPr/>
          <p:nvPr/>
        </p:nvSpPr>
        <p:spPr>
          <a:xfrm>
            <a:off x="1459230" y="2247900"/>
            <a:ext cx="1612900" cy="1098550"/>
          </a:xfrm>
          <a:prstGeom prst="rect">
            <a:avLst/>
          </a:prstGeom>
          <a:noFill/>
          <a:ln/>
        </p:spPr>
        <p:txBody>
          <a:bodyPr wrap="square" lIns="0" tIns="0" rIns="0" bIns="0" rtlCol="0" anchor="t"/>
          <a:lstStyle/>
          <a:p>
            <a:pPr>
              <a:lnSpc>
                <a:spcPct val="100000"/>
              </a:lnSpc>
            </a:pPr>
            <a:r>
              <a:rPr lang="en-US" sz="8000" dirty="0">
                <a:solidFill>
                  <a:srgbClr val="218EC1"/>
                </a:solidFill>
                <a:latin typeface="MiSans" pitchFamily="34" charset="0"/>
                <a:ea typeface="MiSans" pitchFamily="34" charset="-122"/>
                <a:cs typeface="MiSans" pitchFamily="34" charset="-120"/>
              </a:rPr>
              <a:t>03</a:t>
            </a:r>
            <a:endParaRPr lang="en-US" sz="1600" dirty="0"/>
          </a:p>
        </p:txBody>
      </p:sp>
      <p:sp>
        <p:nvSpPr>
          <p:cNvPr id="6" name="Text 3"/>
          <p:cNvSpPr/>
          <p:nvPr/>
        </p:nvSpPr>
        <p:spPr>
          <a:xfrm>
            <a:off x="1440180" y="3517900"/>
            <a:ext cx="9516745" cy="1183640"/>
          </a:xfrm>
          <a:prstGeom prst="rect">
            <a:avLst/>
          </a:prstGeom>
          <a:noFill/>
          <a:ln/>
        </p:spPr>
        <p:txBody>
          <a:bodyPr wrap="square" lIns="0" tIns="0" rIns="0" bIns="0" rtlCol="0" anchor="t"/>
          <a:lstStyle/>
          <a:p>
            <a:pPr>
              <a:lnSpc>
                <a:spcPct val="100000"/>
              </a:lnSpc>
            </a:pPr>
            <a:r>
              <a:rPr lang="en-US" sz="4400" dirty="0">
                <a:solidFill>
                  <a:srgbClr val="FFFFFF"/>
                </a:solidFill>
                <a:latin typeface="MiSans" pitchFamily="34" charset="0"/>
                <a:ea typeface="MiSans" pitchFamily="34" charset="-122"/>
                <a:cs typeface="MiSans" pitchFamily="34" charset="-120"/>
              </a:rPr>
              <a:t>Solución Técnica</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E1215"/>
        </a:solidFill>
        <a:effectLst/>
      </p:bgPr>
    </p:bg>
    <p:spTree>
      <p:nvGrpSpPr>
        <p:cNvPr id="1" name=""/>
        <p:cNvGrpSpPr/>
        <p:nvPr/>
      </p:nvGrpSpPr>
      <p:grpSpPr>
        <a:xfrm>
          <a:off x="0" y="0"/>
          <a:ext cx="0" cy="0"/>
          <a:chOff x="0" y="0"/>
          <a:chExt cx="0" cy="0"/>
        </a:xfrm>
      </p:grpSpPr>
      <p:pic>
        <p:nvPicPr>
          <p:cNvPr id="2" name="Image 0" descr="https://kimi-img.moonshot.cn/pub/slides/slides_tmpl/image/25-08-27-20:03:30-d2nf84h8bjvh7rlj0950.jpg"/>
          <p:cNvPicPr>
            <a:picLocks noChangeAspect="1"/>
          </p:cNvPicPr>
          <p:nvPr/>
        </p:nvPicPr>
        <p:blipFill>
          <a:blip r:embed="rId3"/>
          <a:srcRect l="12044" t="24464" r="4782" b="-184"/>
          <a:stretch/>
        </p:blipFill>
        <p:spPr>
          <a:xfrm>
            <a:off x="-635" y="0"/>
            <a:ext cx="12193200" cy="6865200"/>
          </a:xfrm>
          <a:prstGeom prst="rect">
            <a:avLst/>
          </a:prstGeom>
        </p:spPr>
      </p:pic>
      <p:sp>
        <p:nvSpPr>
          <p:cNvPr id="3" name="Text 0"/>
          <p:cNvSpPr/>
          <p:nvPr/>
        </p:nvSpPr>
        <p:spPr>
          <a:xfrm>
            <a:off x="1951990" y="2729865"/>
            <a:ext cx="8357870" cy="649605"/>
          </a:xfrm>
          <a:prstGeom prst="rect">
            <a:avLst/>
          </a:prstGeom>
          <a:noFill/>
          <a:ln/>
        </p:spPr>
        <p:txBody>
          <a:bodyPr wrap="square" lIns="0" tIns="0" rIns="0" bIns="0" rtlCol="0" anchor="b"/>
          <a:lstStyle/>
          <a:p>
            <a:pPr algn="ctr">
              <a:lnSpc>
                <a:spcPct val="100000"/>
              </a:lnSpc>
            </a:pPr>
            <a:r>
              <a:rPr lang="en-US" sz="3600" dirty="0">
                <a:solidFill>
                  <a:srgbClr val="218EC1"/>
                </a:solidFill>
                <a:latin typeface="MiSans" pitchFamily="34" charset="0"/>
                <a:ea typeface="MiSans" pitchFamily="34" charset="-122"/>
                <a:cs typeface="MiSans" pitchFamily="34" charset="-120"/>
              </a:rPr>
              <a:t>Clustering: Agrupando Ingredientes por Perfil Nutricional</a:t>
            </a:r>
            <a:endParaRPr lang="en-US" sz="1600" dirty="0"/>
          </a:p>
        </p:txBody>
      </p:sp>
      <p:sp>
        <p:nvSpPr>
          <p:cNvPr id="4" name="Text 1"/>
          <p:cNvSpPr/>
          <p:nvPr/>
        </p:nvSpPr>
        <p:spPr>
          <a:xfrm>
            <a:off x="1951355" y="3735070"/>
            <a:ext cx="8357870" cy="841375"/>
          </a:xfrm>
          <a:prstGeom prst="rect">
            <a:avLst/>
          </a:prstGeom>
          <a:noFill/>
          <a:ln/>
        </p:spPr>
        <p:txBody>
          <a:bodyPr wrap="square" lIns="0" tIns="0" rIns="0" bIns="0" rtlCol="0" anchor="t"/>
          <a:lstStyle/>
          <a:p>
            <a:pPr algn="ctr">
              <a:lnSpc>
                <a:spcPct val="100000"/>
              </a:lnSpc>
            </a:pPr>
            <a:r>
              <a:rPr lang="en-US" sz="2000" dirty="0">
                <a:solidFill>
                  <a:srgbClr val="7EC9EB"/>
                </a:solidFill>
                <a:latin typeface="MiSans" pitchFamily="34" charset="0"/>
                <a:ea typeface="MiSans" pitchFamily="34" charset="-122"/>
                <a:cs typeface="MiSans" pitchFamily="34" charset="-120"/>
              </a:rPr>
              <a:t>Técnica de Clustering</a:t>
            </a:r>
            <a:endParaRPr lang="en-US" sz="1600" dirty="0"/>
          </a:p>
        </p:txBody>
      </p:sp>
      <p:sp>
        <p:nvSpPr>
          <p:cNvPr id="5" name="Text 2"/>
          <p:cNvSpPr/>
          <p:nvPr/>
        </p:nvSpPr>
        <p:spPr>
          <a:xfrm>
            <a:off x="1951990" y="4439920"/>
            <a:ext cx="8357870" cy="1528445"/>
          </a:xfrm>
          <a:prstGeom prst="rect">
            <a:avLst/>
          </a:prstGeom>
          <a:noFill/>
          <a:ln/>
        </p:spPr>
        <p:txBody>
          <a:bodyPr wrap="square" lIns="0" tIns="0" rIns="0" bIns="0" rtlCol="0" anchor="t"/>
          <a:lstStyle/>
          <a:p>
            <a:pPr>
              <a:lnSpc>
                <a:spcPct val="130000"/>
              </a:lnSpc>
            </a:pPr>
            <a:r>
              <a:rPr lang="en-US" sz="1800" dirty="0">
                <a:solidFill>
                  <a:srgbClr val="FFFFFF"/>
                </a:solidFill>
                <a:latin typeface="MiSans" pitchFamily="34" charset="0"/>
                <a:ea typeface="MiSans" pitchFamily="34" charset="-122"/>
                <a:cs typeface="MiSans" pitchFamily="34" charset="-120"/>
              </a:rPr>
              <a:t>Utilizamos algoritmos de clustering para agrupar ingredientes con perfiles nutricionales similares. Esta técnica reduce la complejidad del problema al identificar patrones en grandes conjuntos de datos de alimentos, facilitando la optimización posterior.</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000000"/>
      </a:accent1>
      <a:accent2>
        <a:srgbClr val="35434E"/>
      </a:accent2>
      <a:accent3>
        <a:srgbClr val="C5C9CE"/>
      </a:accent3>
      <a:accent4>
        <a:srgbClr val="FFFFFF"/>
      </a:accent4>
      <a:accent5>
        <a:srgbClr val="808080"/>
      </a:accent5>
      <a:accent6>
        <a:srgbClr val="28A4D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1037</Words>
  <Application>Microsoft Office PowerPoint</Application>
  <PresentationFormat>Panorámica</PresentationFormat>
  <Paragraphs>109</Paragraphs>
  <Slides>18</Slides>
  <Notes>18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18</vt:i4>
      </vt:variant>
    </vt:vector>
  </HeadingPairs>
  <TitlesOfParts>
    <vt:vector size="21" baseType="lpstr">
      <vt:lpstr>MiSans</vt:lpstr>
      <vt:lpstr>Arial</vt:lpstr>
      <vt:lpstr>Custom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CON-SIENSIA: Datos, Inteligencia y la Transformación de la Industria Alimentaria</dc:title>
  <dc:subject>CON-SIENSIA: Datos, Inteligencia y la Transformación de la Industria Alimentaria</dc:subject>
  <dc:creator>Kimi</dc:creator>
  <cp:lastModifiedBy>Carlos Andrés Durango L.</cp:lastModifiedBy>
  <cp:revision>2</cp:revision>
  <dcterms:created xsi:type="dcterms:W3CDTF">2025-11-09T05:09:51Z</dcterms:created>
  <dcterms:modified xsi:type="dcterms:W3CDTF">2025-11-09T17:50:21Z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{"Label":"CON-SIENSIA: Datos, Inteligencia y la Transformación de la Industria Alimentaria","ContentProducer":"001191110108MACG2KBH8F10000","ProduceID":"d4822eufn0270vsvu260","ReservedCode1":"","ContentPropagator":"001191110108MACG2KBH8F20000","PropagateID":"d4822eufn0270vsvu260","ReservedCode2":""}</vt:lpwstr>
  </property>
</Properties>
</file>